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51" r:id="rId2"/>
    <p:sldId id="557" r:id="rId3"/>
    <p:sldId id="553" r:id="rId4"/>
    <p:sldId id="544" r:id="rId5"/>
    <p:sldId id="556" r:id="rId6"/>
    <p:sldId id="543" r:id="rId7"/>
    <p:sldId id="260" r:id="rId8"/>
    <p:sldId id="541" r:id="rId9"/>
    <p:sldId id="545" r:id="rId10"/>
    <p:sldId id="549" r:id="rId11"/>
    <p:sldId id="546" r:id="rId12"/>
    <p:sldId id="554" r:id="rId13"/>
    <p:sldId id="529" r:id="rId14"/>
    <p:sldId id="547" r:id="rId15"/>
    <p:sldId id="528" r:id="rId16"/>
    <p:sldId id="270" r:id="rId17"/>
    <p:sldId id="271" r:id="rId18"/>
    <p:sldId id="482" r:id="rId19"/>
    <p:sldId id="287" r:id="rId20"/>
    <p:sldId id="536" r:id="rId21"/>
    <p:sldId id="558" r:id="rId22"/>
    <p:sldId id="532" r:id="rId23"/>
    <p:sldId id="521" r:id="rId24"/>
    <p:sldId id="552" r:id="rId25"/>
    <p:sldId id="462" r:id="rId26"/>
    <p:sldId id="550" r:id="rId27"/>
    <p:sldId id="277" r:id="rId28"/>
    <p:sldId id="464" r:id="rId29"/>
    <p:sldId id="448" r:id="rId30"/>
    <p:sldId id="514" r:id="rId31"/>
    <p:sldId id="517" r:id="rId32"/>
    <p:sldId id="516" r:id="rId33"/>
    <p:sldId id="515" r:id="rId34"/>
    <p:sldId id="555" r:id="rId35"/>
    <p:sldId id="559" r:id="rId36"/>
    <p:sldId id="477" r:id="rId37"/>
    <p:sldId id="502" r:id="rId38"/>
    <p:sldId id="523" r:id="rId39"/>
    <p:sldId id="327" r:id="rId40"/>
    <p:sldId id="329" r:id="rId41"/>
    <p:sldId id="531" r:id="rId42"/>
    <p:sldId id="53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Bonasia" initials="JB" lastIdx="3" clrIdx="0">
    <p:extLst>
      <p:ext uri="{19B8F6BF-5375-455C-9EA6-DF929625EA0E}">
        <p15:presenceInfo xmlns:p15="http://schemas.microsoft.com/office/powerpoint/2012/main" userId="21ade0440e9bb9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C5B7"/>
    <a:srgbClr val="16D490"/>
    <a:srgbClr val="16D893"/>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85328" autoAdjust="0"/>
  </p:normalViewPr>
  <p:slideViewPr>
    <p:cSldViewPr snapToGrid="0">
      <p:cViewPr>
        <p:scale>
          <a:sx n="62" d="100"/>
          <a:sy n="62" d="100"/>
        </p:scale>
        <p:origin x="752" y="-30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1F210-0723-46C5-A767-21B2BD22A2F3}" type="datetimeFigureOut">
              <a:rPr lang="en-US" smtClean="0"/>
              <a:t>3/7/2023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322CDC-D314-46E0-85C7-55267F81AC15}" type="slidenum">
              <a:rPr lang="en-US" smtClean="0"/>
              <a:t>‹#›</a:t>
            </a:fld>
            <a:endParaRPr lang="en-US" dirty="0"/>
          </a:p>
        </p:txBody>
      </p:sp>
    </p:spTree>
    <p:extLst>
      <p:ext uri="{BB962C8B-B14F-4D97-AF65-F5344CB8AC3E}">
        <p14:creationId xmlns:p14="http://schemas.microsoft.com/office/powerpoint/2010/main" val="6679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1</a:t>
            </a:fld>
            <a:endParaRPr lang="en-US" dirty="0"/>
          </a:p>
        </p:txBody>
      </p:sp>
    </p:spTree>
    <p:extLst>
      <p:ext uri="{BB962C8B-B14F-4D97-AF65-F5344CB8AC3E}">
        <p14:creationId xmlns:p14="http://schemas.microsoft.com/office/powerpoint/2010/main" val="277374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12</a:t>
            </a:fld>
            <a:endParaRPr lang="en-US" dirty="0"/>
          </a:p>
        </p:txBody>
      </p:sp>
    </p:spTree>
    <p:extLst>
      <p:ext uri="{BB962C8B-B14F-4D97-AF65-F5344CB8AC3E}">
        <p14:creationId xmlns:p14="http://schemas.microsoft.com/office/powerpoint/2010/main" val="4223913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13</a:t>
            </a:fld>
            <a:endParaRPr lang="en-US" dirty="0"/>
          </a:p>
        </p:txBody>
      </p:sp>
    </p:spTree>
    <p:extLst>
      <p:ext uri="{BB962C8B-B14F-4D97-AF65-F5344CB8AC3E}">
        <p14:creationId xmlns:p14="http://schemas.microsoft.com/office/powerpoint/2010/main" val="125940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14</a:t>
            </a:fld>
            <a:endParaRPr lang="en-US" dirty="0"/>
          </a:p>
        </p:txBody>
      </p:sp>
    </p:spTree>
    <p:extLst>
      <p:ext uri="{BB962C8B-B14F-4D97-AF65-F5344CB8AC3E}">
        <p14:creationId xmlns:p14="http://schemas.microsoft.com/office/powerpoint/2010/main" val="40822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$11million in 2020; 54 lobbyists</a:t>
            </a:r>
          </a:p>
          <a:p>
            <a:pPr marL="171450" indent="-171450">
              <a:buFont typeface="Arial" panose="020B0604020202020204" pitchFamily="34" charset="0"/>
              <a:buChar char="•"/>
            </a:pPr>
            <a:r>
              <a:rPr lang="en-US" dirty="0"/>
              <a:t>This is just flat out wrong, isn’t it?</a:t>
            </a:r>
          </a:p>
          <a:p>
            <a:pPr marL="171450" indent="-171450">
              <a:buFont typeface="Arial" panose="020B0604020202020204" pitchFamily="34" charset="0"/>
              <a:buChar char="•"/>
            </a:pPr>
            <a:r>
              <a:rPr lang="en-US" dirty="0"/>
              <a:t>But this is what happens.</a:t>
            </a:r>
          </a:p>
        </p:txBody>
      </p:sp>
      <p:sp>
        <p:nvSpPr>
          <p:cNvPr id="4" name="Slide Number Placeholder 3"/>
          <p:cNvSpPr>
            <a:spLocks noGrp="1"/>
          </p:cNvSpPr>
          <p:nvPr>
            <p:ph type="sldNum" sz="quarter" idx="5"/>
          </p:nvPr>
        </p:nvSpPr>
        <p:spPr/>
        <p:txBody>
          <a:bodyPr/>
          <a:lstStyle/>
          <a:p>
            <a:fld id="{3C322CDC-D314-46E0-85C7-55267F81AC15}" type="slidenum">
              <a:rPr lang="en-US" smtClean="0"/>
              <a:t>15</a:t>
            </a:fld>
            <a:endParaRPr lang="en-US" dirty="0"/>
          </a:p>
        </p:txBody>
      </p:sp>
    </p:spTree>
    <p:extLst>
      <p:ext uri="{BB962C8B-B14F-4D97-AF65-F5344CB8AC3E}">
        <p14:creationId xmlns:p14="http://schemas.microsoft.com/office/powerpoint/2010/main" val="2177985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solidFill>
                  <a:srgbClr val="FF0000"/>
                </a:solidFill>
              </a:rPr>
              <a:t>Orange county voters: no faith in system, tired of polluted water, passed this amendment</a:t>
            </a:r>
          </a:p>
        </p:txBody>
      </p:sp>
      <p:sp>
        <p:nvSpPr>
          <p:cNvPr id="4" name="Slide Number Placeholder 3"/>
          <p:cNvSpPr>
            <a:spLocks noGrp="1"/>
          </p:cNvSpPr>
          <p:nvPr>
            <p:ph type="sldNum" sz="quarter" idx="5"/>
          </p:nvPr>
        </p:nvSpPr>
        <p:spPr/>
        <p:txBody>
          <a:bodyPr/>
          <a:lstStyle/>
          <a:p>
            <a:fld id="{3C322CDC-D314-46E0-85C7-55267F81AC15}" type="slidenum">
              <a:rPr lang="en-US" smtClean="0"/>
              <a:t>16</a:t>
            </a:fld>
            <a:endParaRPr lang="en-US" dirty="0"/>
          </a:p>
        </p:txBody>
      </p:sp>
    </p:spTree>
    <p:extLst>
      <p:ext uri="{BB962C8B-B14F-4D97-AF65-F5344CB8AC3E}">
        <p14:creationId xmlns:p14="http://schemas.microsoft.com/office/powerpoint/2010/main" val="116470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Development will destroy 115 acres of wetlands.</a:t>
            </a:r>
          </a:p>
          <a:p>
            <a:pPr marL="171450" indent="-171450">
              <a:buFont typeface="Arial" panose="020B0604020202020204" pitchFamily="34" charset="0"/>
              <a:buChar char="•"/>
            </a:pPr>
            <a:r>
              <a:rPr lang="en-US" dirty="0"/>
              <a:t>Plaintiffs included bodies of water</a:t>
            </a:r>
          </a:p>
          <a:p>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17</a:t>
            </a:fld>
            <a:endParaRPr lang="en-US" dirty="0"/>
          </a:p>
        </p:txBody>
      </p:sp>
    </p:spTree>
    <p:extLst>
      <p:ext uri="{BB962C8B-B14F-4D97-AF65-F5344CB8AC3E}">
        <p14:creationId xmlns:p14="http://schemas.microsoft.com/office/powerpoint/2010/main" val="411587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Snuffed out similar local initiatives</a:t>
            </a:r>
          </a:p>
          <a:p>
            <a:pPr marL="171450" indent="-171450">
              <a:buFont typeface="Arial" panose="020B0604020202020204" pitchFamily="34" charset="0"/>
              <a:buChar char="•"/>
            </a:pPr>
            <a:r>
              <a:rPr lang="en-US" dirty="0"/>
              <a:t>Protecting special interests</a:t>
            </a:r>
          </a:p>
          <a:p>
            <a:pPr marL="171450" indent="-171450">
              <a:buFont typeface="Arial" panose="020B0604020202020204" pitchFamily="34" charset="0"/>
              <a:buChar char="•"/>
            </a:pPr>
            <a:r>
              <a:rPr lang="en-US" dirty="0"/>
              <a:t>Developer; Farm Bureau…</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18</a:t>
            </a:fld>
            <a:endParaRPr lang="en-US" dirty="0"/>
          </a:p>
        </p:txBody>
      </p:sp>
    </p:spTree>
    <p:extLst>
      <p:ext uri="{BB962C8B-B14F-4D97-AF65-F5344CB8AC3E}">
        <p14:creationId xmlns:p14="http://schemas.microsoft.com/office/powerpoint/2010/main" val="3728186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Why would the legislature do this if not to protect special interests?</a:t>
            </a:r>
          </a:p>
          <a:p>
            <a:pPr marL="171450" indent="-171450">
              <a:buFont typeface="Arial" panose="020B0604020202020204" pitchFamily="34" charset="0"/>
              <a:buChar char="•"/>
            </a:pPr>
            <a:r>
              <a:rPr lang="en-US" dirty="0"/>
              <a:t>Sponsor was a developer; legislator of the year because of this preemption</a:t>
            </a:r>
          </a:p>
          <a:p>
            <a:pPr marL="171450" indent="-171450">
              <a:buFont typeface="Arial" panose="020B0604020202020204" pitchFamily="34" charset="0"/>
              <a:buChar char="•"/>
            </a:pPr>
            <a:r>
              <a:rPr lang="en-US" dirty="0"/>
              <a:t>Isn’t this wrong?</a:t>
            </a:r>
          </a:p>
        </p:txBody>
      </p:sp>
      <p:sp>
        <p:nvSpPr>
          <p:cNvPr id="4" name="Slide Number Placeholder 3"/>
          <p:cNvSpPr>
            <a:spLocks noGrp="1"/>
          </p:cNvSpPr>
          <p:nvPr>
            <p:ph type="sldNum" sz="quarter" idx="5"/>
          </p:nvPr>
        </p:nvSpPr>
        <p:spPr/>
        <p:txBody>
          <a:bodyPr/>
          <a:lstStyle/>
          <a:p>
            <a:fld id="{3C322CDC-D314-46E0-85C7-55267F81AC15}" type="slidenum">
              <a:rPr lang="en-US" smtClean="0"/>
              <a:t>19</a:t>
            </a:fld>
            <a:endParaRPr lang="en-US" dirty="0"/>
          </a:p>
        </p:txBody>
      </p:sp>
    </p:spTree>
    <p:extLst>
      <p:ext uri="{BB962C8B-B14F-4D97-AF65-F5344CB8AC3E}">
        <p14:creationId xmlns:p14="http://schemas.microsoft.com/office/powerpoint/2010/main" val="3367200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Sound science directing sound action…nope</a:t>
            </a:r>
          </a:p>
          <a:p>
            <a:pPr marL="171450" indent="-171450">
              <a:buFont typeface="Arial" panose="020B0604020202020204" pitchFamily="34" charset="0"/>
              <a:buChar char="•"/>
            </a:pPr>
            <a:r>
              <a:rPr lang="en-US" dirty="0"/>
              <a:t>Not just a problem in Florida. </a:t>
            </a:r>
          </a:p>
          <a:p>
            <a:pPr marL="171450" indent="-171450">
              <a:buFont typeface="Arial" panose="020B0604020202020204" pitchFamily="34" charset="0"/>
              <a:buChar char="•"/>
            </a:pPr>
            <a:r>
              <a:rPr lang="en-US" dirty="0"/>
              <a:t>I want to tell you about what happened in PA in 2012</a:t>
            </a:r>
          </a:p>
        </p:txBody>
      </p:sp>
      <p:sp>
        <p:nvSpPr>
          <p:cNvPr id="4" name="Slide Number Placeholder 3"/>
          <p:cNvSpPr>
            <a:spLocks noGrp="1"/>
          </p:cNvSpPr>
          <p:nvPr>
            <p:ph type="sldNum" sz="quarter" idx="5"/>
          </p:nvPr>
        </p:nvSpPr>
        <p:spPr/>
        <p:txBody>
          <a:bodyPr/>
          <a:lstStyle/>
          <a:p>
            <a:fld id="{3C322CDC-D314-46E0-85C7-55267F81AC15}" type="slidenum">
              <a:rPr lang="en-US" smtClean="0"/>
              <a:t>20</a:t>
            </a:fld>
            <a:endParaRPr lang="en-US" dirty="0"/>
          </a:p>
        </p:txBody>
      </p:sp>
    </p:spTree>
    <p:extLst>
      <p:ext uri="{BB962C8B-B14F-4D97-AF65-F5344CB8AC3E}">
        <p14:creationId xmlns:p14="http://schemas.microsoft.com/office/powerpoint/2010/main" val="1325344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Reputable sources</a:t>
            </a:r>
          </a:p>
          <a:p>
            <a:pPr marL="0" marR="0" indent="0" algn="just">
              <a:lnSpc>
                <a:spcPct val="119000"/>
              </a:lnSpc>
              <a:spcBef>
                <a:spcPts val="0"/>
              </a:spcBef>
              <a:spcAft>
                <a:spcPts val="800"/>
              </a:spcAft>
            </a:pPr>
            <a:endParaRPr lang="en-US" sz="1800" kern="1400" dirty="0">
              <a:ln>
                <a:noFill/>
              </a:ln>
              <a:solidFill>
                <a:srgbClr val="000000"/>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3C322CDC-D314-46E0-85C7-55267F81AC15}" type="slidenum">
              <a:rPr lang="en-US" smtClean="0"/>
              <a:t>21</a:t>
            </a:fld>
            <a:endParaRPr lang="en-US" dirty="0"/>
          </a:p>
        </p:txBody>
      </p:sp>
    </p:spTree>
    <p:extLst>
      <p:ext uri="{BB962C8B-B14F-4D97-AF65-F5344CB8AC3E}">
        <p14:creationId xmlns:p14="http://schemas.microsoft.com/office/powerpoint/2010/main" val="85176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 everyone. I’m Joseph Bonasia, Communications Director</a:t>
            </a:r>
          </a:p>
          <a:p>
            <a:pPr marL="171450" indent="-171450">
              <a:buFont typeface="Arial" panose="020B0604020202020204" pitchFamily="34" charset="0"/>
              <a:buChar char="•"/>
            </a:pPr>
            <a:r>
              <a:rPr lang="en-US" dirty="0"/>
              <a:t>I’m here to talk about the RTCHW Citizens’ Initiative</a:t>
            </a:r>
          </a:p>
          <a:p>
            <a:pPr marL="171450" indent="-171450">
              <a:buFont typeface="Arial" panose="020B0604020202020204" pitchFamily="34" charset="0"/>
              <a:buChar char="•"/>
            </a:pPr>
            <a:r>
              <a:rPr lang="en-US" dirty="0"/>
              <a:t>We need this fundamental right because of environmental regulatory system isn’t working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2</a:t>
            </a:fld>
            <a:endParaRPr lang="en-US" dirty="0"/>
          </a:p>
        </p:txBody>
      </p:sp>
    </p:spTree>
    <p:extLst>
      <p:ext uri="{BB962C8B-B14F-4D97-AF65-F5344CB8AC3E}">
        <p14:creationId xmlns:p14="http://schemas.microsoft.com/office/powerpoint/2010/main" val="3557098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Written by fracking industry</a:t>
            </a:r>
          </a:p>
        </p:txBody>
      </p:sp>
      <p:sp>
        <p:nvSpPr>
          <p:cNvPr id="4" name="Slide Number Placeholder 3"/>
          <p:cNvSpPr>
            <a:spLocks noGrp="1"/>
          </p:cNvSpPr>
          <p:nvPr>
            <p:ph type="sldNum" sz="quarter" idx="5"/>
          </p:nvPr>
        </p:nvSpPr>
        <p:spPr/>
        <p:txBody>
          <a:bodyPr/>
          <a:lstStyle/>
          <a:p>
            <a:fld id="{3C322CDC-D314-46E0-85C7-55267F81AC15}" type="slidenum">
              <a:rPr lang="en-US" smtClean="0"/>
              <a:t>22</a:t>
            </a:fld>
            <a:endParaRPr lang="en-US" dirty="0"/>
          </a:p>
        </p:txBody>
      </p:sp>
    </p:spTree>
    <p:extLst>
      <p:ext uri="{BB962C8B-B14F-4D97-AF65-F5344CB8AC3E}">
        <p14:creationId xmlns:p14="http://schemas.microsoft.com/office/powerpoint/2010/main" val="113531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162-page court decision detailing history of env degradation in PA</a:t>
            </a:r>
          </a:p>
        </p:txBody>
      </p:sp>
      <p:sp>
        <p:nvSpPr>
          <p:cNvPr id="4" name="Slide Number Placeholder 3"/>
          <p:cNvSpPr>
            <a:spLocks noGrp="1"/>
          </p:cNvSpPr>
          <p:nvPr>
            <p:ph type="sldNum" sz="quarter" idx="5"/>
          </p:nvPr>
        </p:nvSpPr>
        <p:spPr/>
        <p:txBody>
          <a:bodyPr/>
          <a:lstStyle/>
          <a:p>
            <a:fld id="{3C322CDC-D314-46E0-85C7-55267F81AC15}" type="slidenum">
              <a:rPr lang="en-US" smtClean="0"/>
              <a:t>23</a:t>
            </a:fld>
            <a:endParaRPr lang="en-US" dirty="0"/>
          </a:p>
        </p:txBody>
      </p:sp>
    </p:spTree>
    <p:extLst>
      <p:ext uri="{BB962C8B-B14F-4D97-AF65-F5344CB8AC3E}">
        <p14:creationId xmlns:p14="http://schemas.microsoft.com/office/powerpoint/2010/main" val="3168869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162-page court decision detailing history of env degradation in PA</a:t>
            </a:r>
          </a:p>
        </p:txBody>
      </p:sp>
      <p:sp>
        <p:nvSpPr>
          <p:cNvPr id="4" name="Slide Number Placeholder 3"/>
          <p:cNvSpPr>
            <a:spLocks noGrp="1"/>
          </p:cNvSpPr>
          <p:nvPr>
            <p:ph type="sldNum" sz="quarter" idx="5"/>
          </p:nvPr>
        </p:nvSpPr>
        <p:spPr/>
        <p:txBody>
          <a:bodyPr/>
          <a:lstStyle/>
          <a:p>
            <a:fld id="{3C322CDC-D314-46E0-85C7-55267F81AC15}" type="slidenum">
              <a:rPr lang="en-US" smtClean="0"/>
              <a:t>24</a:t>
            </a:fld>
            <a:endParaRPr lang="en-US" dirty="0"/>
          </a:p>
        </p:txBody>
      </p:sp>
    </p:spTree>
    <p:extLst>
      <p:ext uri="{BB962C8B-B14F-4D97-AF65-F5344CB8AC3E}">
        <p14:creationId xmlns:p14="http://schemas.microsoft.com/office/powerpoint/2010/main" val="3312690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Special interests influence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Political ideologies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Legalize harm</a:t>
            </a:r>
          </a:p>
          <a:p>
            <a:pPr marL="171450" indent="-171450">
              <a:buFont typeface="Arial" panose="020B0604020202020204" pitchFamily="34" charset="0"/>
              <a:buChar char="•"/>
            </a:pPr>
            <a:r>
              <a:rPr lang="en-US" dirty="0"/>
              <a:t>We need more than policy. We need explicitly stated fundamental  env rights</a:t>
            </a:r>
          </a:p>
        </p:txBody>
      </p:sp>
      <p:sp>
        <p:nvSpPr>
          <p:cNvPr id="4" name="Slide Number Placeholder 3"/>
          <p:cNvSpPr>
            <a:spLocks noGrp="1"/>
          </p:cNvSpPr>
          <p:nvPr>
            <p:ph type="sldNum" sz="quarter" idx="5"/>
          </p:nvPr>
        </p:nvSpPr>
        <p:spPr/>
        <p:txBody>
          <a:bodyPr/>
          <a:lstStyle/>
          <a:p>
            <a:fld id="{3C322CDC-D314-46E0-85C7-55267F81AC15}" type="slidenum">
              <a:rPr lang="en-US" smtClean="0"/>
              <a:t>25</a:t>
            </a:fld>
            <a:endParaRPr lang="en-US" dirty="0"/>
          </a:p>
        </p:txBody>
      </p:sp>
    </p:spTree>
    <p:extLst>
      <p:ext uri="{BB962C8B-B14F-4D97-AF65-F5344CB8AC3E}">
        <p14:creationId xmlns:p14="http://schemas.microsoft.com/office/powerpoint/2010/main" val="3130007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26</a:t>
            </a:fld>
            <a:endParaRPr lang="en-US" dirty="0"/>
          </a:p>
        </p:txBody>
      </p:sp>
    </p:spTree>
    <p:extLst>
      <p:ext uri="{BB962C8B-B14F-4D97-AF65-F5344CB8AC3E}">
        <p14:creationId xmlns:p14="http://schemas.microsoft.com/office/powerpoint/2010/main" val="1691924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dirty="0">
                <a:effectLst/>
                <a:latin typeface="Calibri" panose="020F0502020204030204" pitchFamily="34" charset="0"/>
                <a:ea typeface="Calibri" panose="020F0502020204030204" pitchFamily="34" charset="0"/>
              </a:rPr>
              <a:t>Key word: fundamental</a:t>
            </a:r>
          </a:p>
          <a:p>
            <a:pPr marL="0" indent="0">
              <a:buFont typeface="Arial" panose="020B0604020202020204" pitchFamily="34" charset="0"/>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C322CDC-D314-46E0-85C7-55267F81AC15}" type="slidenum">
              <a:rPr lang="en-US" smtClean="0"/>
              <a:t>27</a:t>
            </a:fld>
            <a:endParaRPr lang="en-US" dirty="0"/>
          </a:p>
        </p:txBody>
      </p:sp>
    </p:spTree>
    <p:extLst>
      <p:ext uri="{BB962C8B-B14F-4D97-AF65-F5344CB8AC3E}">
        <p14:creationId xmlns:p14="http://schemas.microsoft.com/office/powerpoint/2010/main" val="1865618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the power to create this right</a:t>
            </a:r>
          </a:p>
          <a:p>
            <a:pPr marL="171450" indent="-171450">
              <a:buFont typeface="Arial" panose="020B0604020202020204" pitchFamily="34" charset="0"/>
              <a:buChar char="•"/>
            </a:pPr>
            <a:r>
              <a:rPr lang="en-US" dirty="0"/>
              <a:t>Indefeasible means…</a:t>
            </a:r>
          </a:p>
        </p:txBody>
      </p:sp>
      <p:sp>
        <p:nvSpPr>
          <p:cNvPr id="4" name="Slide Number Placeholder 3"/>
          <p:cNvSpPr>
            <a:spLocks noGrp="1"/>
          </p:cNvSpPr>
          <p:nvPr>
            <p:ph type="sldNum" sz="quarter" idx="5"/>
          </p:nvPr>
        </p:nvSpPr>
        <p:spPr/>
        <p:txBody>
          <a:bodyPr/>
          <a:lstStyle/>
          <a:p>
            <a:fld id="{3C322CDC-D314-46E0-85C7-55267F81AC15}" type="slidenum">
              <a:rPr lang="en-US" smtClean="0"/>
              <a:t>28</a:t>
            </a:fld>
            <a:endParaRPr lang="en-US" dirty="0"/>
          </a:p>
        </p:txBody>
      </p:sp>
    </p:spTree>
    <p:extLst>
      <p:ext uri="{BB962C8B-B14F-4D97-AF65-F5344CB8AC3E}">
        <p14:creationId xmlns:p14="http://schemas.microsoft.com/office/powerpoint/2010/main" val="3872899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state harms our waters and aquatic ecosystems directly through its actions and inaction.</a:t>
            </a:r>
          </a:p>
          <a:p>
            <a:pPr marL="171450" indent="-171450">
              <a:buFont typeface="Arial" panose="020B0604020202020204" pitchFamily="34" charset="0"/>
              <a:buChar char="•"/>
            </a:pPr>
            <a:r>
              <a:rPr lang="en-US" dirty="0"/>
              <a:t>A few examples</a:t>
            </a:r>
          </a:p>
        </p:txBody>
      </p:sp>
      <p:sp>
        <p:nvSpPr>
          <p:cNvPr id="4" name="Slide Number Placeholder 3"/>
          <p:cNvSpPr>
            <a:spLocks noGrp="1"/>
          </p:cNvSpPr>
          <p:nvPr>
            <p:ph type="sldNum" sz="quarter" idx="5"/>
          </p:nvPr>
        </p:nvSpPr>
        <p:spPr/>
        <p:txBody>
          <a:bodyPr/>
          <a:lstStyle/>
          <a:p>
            <a:fld id="{3C322CDC-D314-46E0-85C7-55267F81AC15}" type="slidenum">
              <a:rPr lang="en-US" smtClean="0"/>
              <a:t>29</a:t>
            </a:fld>
            <a:endParaRPr lang="en-US" dirty="0"/>
          </a:p>
        </p:txBody>
      </p:sp>
    </p:spTree>
    <p:extLst>
      <p:ext uri="{BB962C8B-B14F-4D97-AF65-F5344CB8AC3E}">
        <p14:creationId xmlns:p14="http://schemas.microsoft.com/office/powerpoint/2010/main" val="1161439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32 water basins not meeting water quality standards</a:t>
            </a:r>
          </a:p>
          <a:p>
            <a:pPr marL="171450" indent="-171450">
              <a:buFont typeface="Arial" panose="020B0604020202020204" pitchFamily="34" charset="0"/>
              <a:buChar char="•"/>
            </a:pPr>
            <a:r>
              <a:rPr lang="en-US" dirty="0"/>
              <a:t>Enforcement, monitoring, methods of evaluating </a:t>
            </a:r>
          </a:p>
          <a:p>
            <a:pPr marL="171450" indent="-171450">
              <a:buFont typeface="Arial" panose="020B0604020202020204" pitchFamily="34" charset="0"/>
              <a:buChar char="•"/>
            </a:pPr>
            <a:r>
              <a:rPr lang="en-US" dirty="0"/>
              <a:t>We could hold the DEP accountable</a:t>
            </a:r>
          </a:p>
          <a:p>
            <a:pPr marL="171450" indent="-171450">
              <a:buFont typeface="Arial" panose="020B0604020202020204" pitchFamily="34" charset="0"/>
              <a:buChar char="•"/>
            </a:pPr>
            <a:r>
              <a:rPr lang="en-US" dirty="0"/>
              <a:t>Stop  pollution at the source</a:t>
            </a:r>
          </a:p>
        </p:txBody>
      </p:sp>
      <p:sp>
        <p:nvSpPr>
          <p:cNvPr id="4" name="Slide Number Placeholder 3"/>
          <p:cNvSpPr>
            <a:spLocks noGrp="1"/>
          </p:cNvSpPr>
          <p:nvPr>
            <p:ph type="sldNum" sz="quarter" idx="5"/>
          </p:nvPr>
        </p:nvSpPr>
        <p:spPr/>
        <p:txBody>
          <a:bodyPr/>
          <a:lstStyle/>
          <a:p>
            <a:fld id="{3C322CDC-D314-46E0-85C7-55267F81AC15}" type="slidenum">
              <a:rPr lang="en-US" smtClean="0"/>
              <a:t>30</a:t>
            </a:fld>
            <a:endParaRPr lang="en-US" dirty="0"/>
          </a:p>
        </p:txBody>
      </p:sp>
    </p:spTree>
    <p:extLst>
      <p:ext uri="{BB962C8B-B14F-4D97-AF65-F5344CB8AC3E}">
        <p14:creationId xmlns:p14="http://schemas.microsoft.com/office/powerpoint/2010/main" val="2998211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2008 Army Corp report</a:t>
            </a:r>
          </a:p>
          <a:p>
            <a:pPr marL="171450" indent="-171450">
              <a:buFont typeface="Arial" panose="020B0604020202020204" pitchFamily="34" charset="0"/>
              <a:buChar char="•"/>
            </a:pPr>
            <a:r>
              <a:rPr lang="en-US" dirty="0"/>
              <a:t>This is how science would dictate what should happen</a:t>
            </a:r>
          </a:p>
        </p:txBody>
      </p:sp>
      <p:sp>
        <p:nvSpPr>
          <p:cNvPr id="4" name="Slide Number Placeholder 3"/>
          <p:cNvSpPr>
            <a:spLocks noGrp="1"/>
          </p:cNvSpPr>
          <p:nvPr>
            <p:ph type="sldNum" sz="quarter" idx="5"/>
          </p:nvPr>
        </p:nvSpPr>
        <p:spPr/>
        <p:txBody>
          <a:bodyPr/>
          <a:lstStyle/>
          <a:p>
            <a:fld id="{3C322CDC-D314-46E0-85C7-55267F81AC15}" type="slidenum">
              <a:rPr lang="en-US" smtClean="0"/>
              <a:t>31</a:t>
            </a:fld>
            <a:endParaRPr lang="en-US" dirty="0"/>
          </a:p>
        </p:txBody>
      </p:sp>
    </p:spTree>
    <p:extLst>
      <p:ext uri="{BB962C8B-B14F-4D97-AF65-F5344CB8AC3E}">
        <p14:creationId xmlns:p14="http://schemas.microsoft.com/office/powerpoint/2010/main" val="414469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approximately 1,000 springs in Florida, ecological gems</a:t>
            </a:r>
          </a:p>
        </p:txBody>
      </p:sp>
      <p:sp>
        <p:nvSpPr>
          <p:cNvPr id="4" name="Slide Number Placeholder 3"/>
          <p:cNvSpPr>
            <a:spLocks noGrp="1"/>
          </p:cNvSpPr>
          <p:nvPr>
            <p:ph type="sldNum" sz="quarter" idx="5"/>
          </p:nvPr>
        </p:nvSpPr>
        <p:spPr/>
        <p:txBody>
          <a:bodyPr/>
          <a:lstStyle/>
          <a:p>
            <a:fld id="{3C322CDC-D314-46E0-85C7-55267F81AC15}" type="slidenum">
              <a:rPr lang="en-US" smtClean="0"/>
              <a:t>3</a:t>
            </a:fld>
            <a:endParaRPr lang="en-US" dirty="0"/>
          </a:p>
        </p:txBody>
      </p:sp>
    </p:spTree>
    <p:extLst>
      <p:ext uri="{BB962C8B-B14F-4D97-AF65-F5344CB8AC3E}">
        <p14:creationId xmlns:p14="http://schemas.microsoft.com/office/powerpoint/2010/main" val="2827644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Water that can’t sustain seagrass is unhealthy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32</a:t>
            </a:fld>
            <a:endParaRPr lang="en-US" dirty="0"/>
          </a:p>
        </p:txBody>
      </p:sp>
    </p:spTree>
    <p:extLst>
      <p:ext uri="{BB962C8B-B14F-4D97-AF65-F5344CB8AC3E}">
        <p14:creationId xmlns:p14="http://schemas.microsoft.com/office/powerpoint/2010/main" val="3108518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Used to have to prove there was a need for mining project</a:t>
            </a:r>
          </a:p>
          <a:p>
            <a:pPr marL="171450" indent="-171450">
              <a:buFont typeface="Arial" panose="020B0604020202020204" pitchFamily="34" charset="0"/>
              <a:buChar char="•"/>
            </a:pPr>
            <a:r>
              <a:rPr lang="en-US" dirty="0"/>
              <a:t>Lee County Commission got rid of that requirement</a:t>
            </a:r>
          </a:p>
          <a:p>
            <a:pPr marL="171450" indent="-171450">
              <a:buFont typeface="Arial" panose="020B0604020202020204" pitchFamily="34" charset="0"/>
              <a:buChar char="•"/>
            </a:pPr>
            <a:r>
              <a:rPr lang="en-US" dirty="0"/>
              <a:t>Got rid of Map 14</a:t>
            </a:r>
          </a:p>
          <a:p>
            <a:pPr marL="171450" indent="-171450">
              <a:buFont typeface="Arial" panose="020B0604020202020204" pitchFamily="34" charset="0"/>
              <a:buChar char="•"/>
            </a:pPr>
            <a:r>
              <a:rPr lang="en-US" dirty="0"/>
              <a:t>Ignored the finding of a 2-year million-dollar study</a:t>
            </a:r>
          </a:p>
          <a:p>
            <a:pPr marL="171450" indent="-171450">
              <a:buFont typeface="Arial" panose="020B0604020202020204" pitchFamily="34" charset="0"/>
              <a:buChar char="•"/>
            </a:pPr>
            <a:r>
              <a:rPr lang="en-US" dirty="0"/>
              <a:t>How do you draw a line and say “No more destroying wetlands!”?</a:t>
            </a:r>
          </a:p>
        </p:txBody>
      </p:sp>
      <p:sp>
        <p:nvSpPr>
          <p:cNvPr id="4" name="Slide Number Placeholder 3"/>
          <p:cNvSpPr>
            <a:spLocks noGrp="1"/>
          </p:cNvSpPr>
          <p:nvPr>
            <p:ph type="sldNum" sz="quarter" idx="5"/>
          </p:nvPr>
        </p:nvSpPr>
        <p:spPr/>
        <p:txBody>
          <a:bodyPr/>
          <a:lstStyle/>
          <a:p>
            <a:fld id="{3C322CDC-D314-46E0-85C7-55267F81AC15}" type="slidenum">
              <a:rPr lang="en-US" smtClean="0"/>
              <a:t>33</a:t>
            </a:fld>
            <a:endParaRPr lang="en-US" dirty="0"/>
          </a:p>
        </p:txBody>
      </p:sp>
    </p:spTree>
    <p:extLst>
      <p:ext uri="{BB962C8B-B14F-4D97-AF65-F5344CB8AC3E}">
        <p14:creationId xmlns:p14="http://schemas.microsoft.com/office/powerpoint/2010/main" val="3952391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should have people gathering petitions at our local farmer’s market? Do you have people?”</a:t>
            </a:r>
          </a:p>
          <a:p>
            <a:pPr marL="171450" indent="-171450">
              <a:buFont typeface="Arial" panose="020B0604020202020204" pitchFamily="34" charset="0"/>
              <a:buChar char="•"/>
            </a:pPr>
            <a:r>
              <a:rPr lang="en-US" dirty="0"/>
              <a:t>“I hope I’m looking at them.” I said.</a:t>
            </a:r>
          </a:p>
        </p:txBody>
      </p:sp>
      <p:sp>
        <p:nvSpPr>
          <p:cNvPr id="4" name="Slide Number Placeholder 3"/>
          <p:cNvSpPr>
            <a:spLocks noGrp="1"/>
          </p:cNvSpPr>
          <p:nvPr>
            <p:ph type="sldNum" sz="quarter" idx="5"/>
          </p:nvPr>
        </p:nvSpPr>
        <p:spPr/>
        <p:txBody>
          <a:bodyPr/>
          <a:lstStyle/>
          <a:p>
            <a:fld id="{3C322CDC-D314-46E0-85C7-55267F81AC15}" type="slidenum">
              <a:rPr lang="en-US" smtClean="0"/>
              <a:t>37</a:t>
            </a:fld>
            <a:endParaRPr lang="en-US" dirty="0"/>
          </a:p>
        </p:txBody>
      </p:sp>
    </p:spTree>
    <p:extLst>
      <p:ext uri="{BB962C8B-B14F-4D97-AF65-F5344CB8AC3E}">
        <p14:creationId xmlns:p14="http://schemas.microsoft.com/office/powerpoint/2010/main" val="1868315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Amendment sells itself</a:t>
            </a:r>
          </a:p>
        </p:txBody>
      </p:sp>
      <p:sp>
        <p:nvSpPr>
          <p:cNvPr id="4" name="Slide Number Placeholder 3"/>
          <p:cNvSpPr>
            <a:spLocks noGrp="1"/>
          </p:cNvSpPr>
          <p:nvPr>
            <p:ph type="sldNum" sz="quarter" idx="5"/>
          </p:nvPr>
        </p:nvSpPr>
        <p:spPr/>
        <p:txBody>
          <a:bodyPr/>
          <a:lstStyle/>
          <a:p>
            <a:fld id="{3C322CDC-D314-46E0-85C7-55267F81AC15}" type="slidenum">
              <a:rPr lang="en-US" smtClean="0"/>
              <a:t>38</a:t>
            </a:fld>
            <a:endParaRPr lang="en-US" dirty="0"/>
          </a:p>
        </p:txBody>
      </p:sp>
    </p:spTree>
    <p:extLst>
      <p:ext uri="{BB962C8B-B14F-4D97-AF65-F5344CB8AC3E}">
        <p14:creationId xmlns:p14="http://schemas.microsoft.com/office/powerpoint/2010/main" val="816282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2CEEA-19F2-4CA0-B6AE-CAB228D57039}" type="slidenum">
              <a:rPr lang="en-US" smtClean="0"/>
              <a:t>39</a:t>
            </a:fld>
            <a:endParaRPr lang="en-US"/>
          </a:p>
        </p:txBody>
      </p:sp>
    </p:spTree>
    <p:extLst>
      <p:ext uri="{BB962C8B-B14F-4D97-AF65-F5344CB8AC3E}">
        <p14:creationId xmlns:p14="http://schemas.microsoft.com/office/powerpoint/2010/main" val="1550300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41</a:t>
            </a:fld>
            <a:endParaRPr lang="en-US" dirty="0"/>
          </a:p>
        </p:txBody>
      </p:sp>
    </p:spTree>
    <p:extLst>
      <p:ext uri="{BB962C8B-B14F-4D97-AF65-F5344CB8AC3E}">
        <p14:creationId xmlns:p14="http://schemas.microsoft.com/office/powerpoint/2010/main" val="3484681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Even as I am recording this, our legislature wants to pass laws that favor special interests and weaken local water quality actions</a:t>
            </a:r>
          </a:p>
          <a:p>
            <a:pPr marL="171450" indent="-171450">
              <a:buFont typeface="Arial" panose="020B0604020202020204" pitchFamily="34" charset="0"/>
              <a:buChar char="•"/>
            </a:pPr>
            <a:r>
              <a:rPr lang="en-US" dirty="0"/>
              <a:t>Go</a:t>
            </a:r>
          </a:p>
          <a:p>
            <a:pPr marL="171450" indent="-171450">
              <a:buFont typeface="Arial" panose="020B0604020202020204" pitchFamily="34" charset="0"/>
              <a:buChar char="•"/>
            </a:pPr>
            <a:r>
              <a:rPr lang="en-US" dirty="0"/>
              <a:t>Make a donation</a:t>
            </a:r>
          </a:p>
          <a:p>
            <a:pPr marL="171450" indent="-171450">
              <a:buFont typeface="Arial" panose="020B0604020202020204" pitchFamily="34" charset="0"/>
              <a:buChar char="•"/>
            </a:pPr>
            <a:r>
              <a:rPr lang="en-US" dirty="0"/>
              <a:t>Register to become a volunteer</a:t>
            </a:r>
          </a:p>
          <a:p>
            <a:pPr marL="171450" indent="-171450">
              <a:buFont typeface="Arial" panose="020B0604020202020204" pitchFamily="34" charset="0"/>
              <a:buChar char="•"/>
            </a:pPr>
            <a:r>
              <a:rPr lang="en-US" dirty="0"/>
              <a:t>Get others to do the same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42</a:t>
            </a:fld>
            <a:endParaRPr lang="en-US" dirty="0"/>
          </a:p>
        </p:txBody>
      </p:sp>
    </p:spTree>
    <p:extLst>
      <p:ext uri="{BB962C8B-B14F-4D97-AF65-F5344CB8AC3E}">
        <p14:creationId xmlns:p14="http://schemas.microsoft.com/office/powerpoint/2010/main" val="166352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Reputable sources</a:t>
            </a:r>
          </a:p>
          <a:p>
            <a:pPr marL="0" marR="0" indent="0" algn="just">
              <a:lnSpc>
                <a:spcPct val="119000"/>
              </a:lnSpc>
              <a:spcBef>
                <a:spcPts val="0"/>
              </a:spcBef>
              <a:spcAft>
                <a:spcPts val="800"/>
              </a:spcAft>
            </a:pPr>
            <a:endParaRPr lang="en-US" sz="1800" kern="1400" dirty="0">
              <a:ln>
                <a:noFill/>
              </a:ln>
              <a:solidFill>
                <a:srgbClr val="000000"/>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3C322CDC-D314-46E0-85C7-55267F81AC15}" type="slidenum">
              <a:rPr lang="en-US" smtClean="0"/>
              <a:t>4</a:t>
            </a:fld>
            <a:endParaRPr lang="en-US" dirty="0"/>
          </a:p>
        </p:txBody>
      </p:sp>
    </p:spTree>
    <p:extLst>
      <p:ext uri="{BB962C8B-B14F-4D97-AF65-F5344CB8AC3E}">
        <p14:creationId xmlns:p14="http://schemas.microsoft.com/office/powerpoint/2010/main" val="2026177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200" dirty="0">
                <a:solidFill>
                  <a:schemeClr val="accent1">
                    <a:lumMod val="40000"/>
                    <a:lumOff val="60000"/>
                  </a:schemeClr>
                </a:solidFill>
              </a:rPr>
              <a:t>Feeding ugly blue-green algae blooms in the lake, rivers and canals in South Florida</a:t>
            </a:r>
          </a:p>
          <a:p>
            <a:pPr marL="171450" indent="-171450">
              <a:buFont typeface="Arial" panose="020B0604020202020204" pitchFamily="34" charset="0"/>
              <a:buChar char="•"/>
            </a:pPr>
            <a:r>
              <a:rPr lang="en-US" sz="1200" dirty="0">
                <a:solidFill>
                  <a:schemeClr val="accent1">
                    <a:lumMod val="40000"/>
                    <a:lumOff val="60000"/>
                  </a:schemeClr>
                </a:solidFill>
              </a:rPr>
              <a:t>They make people sick. They are linked to neurodegenerative diseases like Parkinson’s and Alzheimer’s</a:t>
            </a:r>
          </a:p>
          <a:p>
            <a:pPr marL="171450" indent="-171450">
              <a:buFont typeface="Arial" panose="020B0604020202020204" pitchFamily="34" charset="0"/>
              <a:buChar char="•"/>
            </a:pPr>
            <a:r>
              <a:rPr lang="en-US" sz="1200" dirty="0">
                <a:solidFill>
                  <a:schemeClr val="accent1">
                    <a:lumMod val="40000"/>
                    <a:lumOff val="60000"/>
                  </a:schemeClr>
                </a:solidFill>
              </a:rPr>
              <a:t>And they suffocate marine life and hurt local tourists economies.</a:t>
            </a:r>
          </a:p>
          <a:p>
            <a:pPr marL="171450" lvl="0" indent="-171450" algn="l" rtl="0">
              <a:spcBef>
                <a:spcPts val="0"/>
              </a:spcBef>
              <a:spcAft>
                <a:spcPts val="0"/>
              </a:spcAft>
              <a:buClr>
                <a:schemeClr val="lt1"/>
              </a:buClr>
              <a:buSzPts val="1200"/>
              <a:buFont typeface="Arial" panose="020B0604020202020204" pitchFamily="34" charset="0"/>
              <a:buChar char="•"/>
            </a:pPr>
            <a:endParaRPr lang="en-US" dirty="0"/>
          </a:p>
          <a:p>
            <a:pPr marL="171450" lvl="0" indent="-95250" algn="l" rtl="0">
              <a:spcBef>
                <a:spcPts val="0"/>
              </a:spcBef>
              <a:spcAft>
                <a:spcPts val="0"/>
              </a:spcAft>
              <a:buClr>
                <a:schemeClr val="lt1"/>
              </a:buClr>
              <a:buSzPts val="1200"/>
              <a:buFont typeface="Arial"/>
              <a:buNone/>
            </a:pPr>
            <a:endParaRPr dirty="0"/>
          </a:p>
          <a:p>
            <a:pPr marL="171450" lvl="0" indent="-95250" algn="l" rtl="0">
              <a:spcBef>
                <a:spcPts val="0"/>
              </a:spcBef>
              <a:spcAft>
                <a:spcPts val="0"/>
              </a:spcAft>
              <a:buClr>
                <a:schemeClr val="lt1"/>
              </a:buClr>
              <a:buSzPts val="1200"/>
              <a:buFont typeface="Arial"/>
              <a:buNone/>
            </a:pPr>
            <a:endParaRPr dirty="0"/>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77418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200" dirty="0">
                <a:solidFill>
                  <a:schemeClr val="accent1">
                    <a:lumMod val="40000"/>
                    <a:lumOff val="60000"/>
                  </a:schemeClr>
                </a:solidFill>
              </a:rPr>
              <a:t>Toxic Inconvenience</a:t>
            </a:r>
          </a:p>
          <a:p>
            <a:pPr marL="171450" lvl="0" indent="-171450" algn="l" rtl="0">
              <a:spcBef>
                <a:spcPts val="0"/>
              </a:spcBef>
              <a:spcAft>
                <a:spcPts val="0"/>
              </a:spcAft>
              <a:buClr>
                <a:schemeClr val="lt1"/>
              </a:buClr>
              <a:buSzPts val="1200"/>
              <a:buFont typeface="Arial" panose="020B0604020202020204" pitchFamily="34" charset="0"/>
              <a:buChar char="•"/>
            </a:pPr>
            <a:endParaRPr lang="en-US" dirty="0"/>
          </a:p>
          <a:p>
            <a:pPr marL="171450" lvl="0" indent="-95250" algn="l" rtl="0">
              <a:spcBef>
                <a:spcPts val="0"/>
              </a:spcBef>
              <a:spcAft>
                <a:spcPts val="0"/>
              </a:spcAft>
              <a:buClr>
                <a:schemeClr val="lt1"/>
              </a:buClr>
              <a:buSzPts val="1200"/>
              <a:buFont typeface="Arial"/>
              <a:buNone/>
            </a:pPr>
            <a:endParaRPr dirty="0"/>
          </a:p>
          <a:p>
            <a:pPr marL="171450" lvl="0" indent="-95250" algn="l" rtl="0">
              <a:spcBef>
                <a:spcPts val="0"/>
              </a:spcBef>
              <a:spcAft>
                <a:spcPts val="0"/>
              </a:spcAft>
              <a:buClr>
                <a:schemeClr val="lt1"/>
              </a:buClr>
              <a:buSzPts val="1200"/>
              <a:buFont typeface="Arial"/>
              <a:buNone/>
            </a:pPr>
            <a:endParaRPr dirty="0"/>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Death spiral</a:t>
            </a:r>
          </a:p>
          <a:p>
            <a:pPr marL="171450" indent="-171450">
              <a:buFont typeface="Arial" panose="020B0604020202020204" pitchFamily="34" charset="0"/>
              <a:buChar char="•"/>
            </a:pPr>
            <a:r>
              <a:rPr lang="en-US" dirty="0"/>
              <a:t>IRL 58,000 acres lost since 2009, but happening elsewhere, too</a:t>
            </a:r>
          </a:p>
        </p:txBody>
      </p:sp>
      <p:sp>
        <p:nvSpPr>
          <p:cNvPr id="4" name="Slide Number Placeholder 3"/>
          <p:cNvSpPr>
            <a:spLocks noGrp="1"/>
          </p:cNvSpPr>
          <p:nvPr>
            <p:ph type="sldNum" sz="quarter" idx="5"/>
          </p:nvPr>
        </p:nvSpPr>
        <p:spPr/>
        <p:txBody>
          <a:bodyPr/>
          <a:lstStyle/>
          <a:p>
            <a:fld id="{3C322CDC-D314-46E0-85C7-55267F81AC15}" type="slidenum">
              <a:rPr lang="en-US" smtClean="0"/>
              <a:t>8</a:t>
            </a:fld>
            <a:endParaRPr lang="en-US" dirty="0"/>
          </a:p>
        </p:txBody>
      </p:sp>
    </p:spTree>
    <p:extLst>
      <p:ext uri="{BB962C8B-B14F-4D97-AF65-F5344CB8AC3E}">
        <p14:creationId xmlns:p14="http://schemas.microsoft.com/office/powerpoint/2010/main" val="3348136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Red tide in Florida is again making national news</a:t>
            </a:r>
          </a:p>
        </p:txBody>
      </p:sp>
      <p:sp>
        <p:nvSpPr>
          <p:cNvPr id="4" name="Slide Number Placeholder 3"/>
          <p:cNvSpPr>
            <a:spLocks noGrp="1"/>
          </p:cNvSpPr>
          <p:nvPr>
            <p:ph type="sldNum" sz="quarter" idx="5"/>
          </p:nvPr>
        </p:nvSpPr>
        <p:spPr/>
        <p:txBody>
          <a:bodyPr/>
          <a:lstStyle/>
          <a:p>
            <a:fld id="{3C322CDC-D314-46E0-85C7-55267F81AC15}" type="slidenum">
              <a:rPr lang="en-US" smtClean="0"/>
              <a:t>9</a:t>
            </a:fld>
            <a:endParaRPr lang="en-US" dirty="0"/>
          </a:p>
        </p:txBody>
      </p:sp>
    </p:spTree>
    <p:extLst>
      <p:ext uri="{BB962C8B-B14F-4D97-AF65-F5344CB8AC3E}">
        <p14:creationId xmlns:p14="http://schemas.microsoft.com/office/powerpoint/2010/main" val="227022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accent1">
                    <a:lumMod val="40000"/>
                    <a:lumOff val="60000"/>
                  </a:schemeClr>
                </a:solidFill>
              </a:rPr>
              <a:t>To a large extent, because special interests have undue influence over our state legislature and thus environmental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accent1">
                    <a:lumMod val="40000"/>
                    <a:lumOff val="60000"/>
                  </a:schemeClr>
                </a:solidFill>
              </a:rPr>
              <a:t>They get laws passed that benefit them at the cost of the public and the health of our waters.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accent1">
                    <a:lumMod val="40000"/>
                    <a:lumOff val="60000"/>
                  </a:schemeClr>
                </a:solidFill>
              </a:rPr>
              <a:t>“There are better ways [than a constitutional amendment]  to tackle the serious environmental issues raised by FRCW: through the carefully crafted regulations by appropriate State executive agencies,  where the science, commonsense, and lots of deliberations by dedicated staff hold sway.”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22CDC-D314-46E0-85C7-55267F81AC15}" type="slidenum">
              <a:rPr lang="en-US" smtClean="0"/>
              <a:t>11</a:t>
            </a:fld>
            <a:endParaRPr lang="en-US" dirty="0"/>
          </a:p>
        </p:txBody>
      </p:sp>
    </p:spTree>
    <p:extLst>
      <p:ext uri="{BB962C8B-B14F-4D97-AF65-F5344CB8AC3E}">
        <p14:creationId xmlns:p14="http://schemas.microsoft.com/office/powerpoint/2010/main" val="364026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837E-E003-4ABA-996D-96D516029B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65D0B-467E-4779-BE06-2B3C62C9B8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4B4077-03C7-46AA-8170-234A61A695B7}"/>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5" name="Footer Placeholder 4">
            <a:extLst>
              <a:ext uri="{FF2B5EF4-FFF2-40B4-BE49-F238E27FC236}">
                <a16:creationId xmlns:a16="http://schemas.microsoft.com/office/drawing/2014/main" id="{CC683BED-4035-4F21-98FF-1E96A568C9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69025A-DCE3-433F-A6D7-8438235118CE}"/>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1778700076"/>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2BFDA-EFE3-43B6-8A31-BE96530E3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F93654-9968-41AB-A135-EEBC63FEE6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4F544-ACF8-4EDF-B070-8815DA23C258}"/>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5" name="Footer Placeholder 4">
            <a:extLst>
              <a:ext uri="{FF2B5EF4-FFF2-40B4-BE49-F238E27FC236}">
                <a16:creationId xmlns:a16="http://schemas.microsoft.com/office/drawing/2014/main" id="{1AC87057-B680-4CC6-B8FB-277D41B80D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73491A-E998-4518-A6B2-4C9D11C6451F}"/>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2999752979"/>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8EF1E9-5497-4749-9D0E-CB185C3046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94E25C-ED3A-45FD-925B-69C17E5D1F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3785C-17BF-4B2D-BB4F-495A3759BD39}"/>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5" name="Footer Placeholder 4">
            <a:extLst>
              <a:ext uri="{FF2B5EF4-FFF2-40B4-BE49-F238E27FC236}">
                <a16:creationId xmlns:a16="http://schemas.microsoft.com/office/drawing/2014/main" id="{B85E0FC2-6B52-412B-8FE8-9DDBC4ACB0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AA0A28-B65B-4C35-AF76-755A12F4FFF2}"/>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4206321400"/>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3A6D-7835-42BA-91A6-CA12A2753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3E199-3876-4B7F-A653-FD6224B7AB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B3A94-C9EE-4F48-88A6-D0ECB7D79D6C}"/>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5" name="Footer Placeholder 4">
            <a:extLst>
              <a:ext uri="{FF2B5EF4-FFF2-40B4-BE49-F238E27FC236}">
                <a16:creationId xmlns:a16="http://schemas.microsoft.com/office/drawing/2014/main" id="{C6A3FF33-8167-4475-BE97-654CCB2779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0C89D9-BDFB-4F9A-B505-0CA82129AABD}"/>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3962214839"/>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4BF2-3134-42A6-B5C9-F6AEED8851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CFEFD3-E095-4561-A160-A5821D0C07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9A089C-CB08-492E-8C6F-3A952FD0B170}"/>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5" name="Footer Placeholder 4">
            <a:extLst>
              <a:ext uri="{FF2B5EF4-FFF2-40B4-BE49-F238E27FC236}">
                <a16:creationId xmlns:a16="http://schemas.microsoft.com/office/drawing/2014/main" id="{BF75BE70-40F6-49C1-8C2D-BDB7468E3D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C18DE2-93B9-4C4D-A038-1FA29164E603}"/>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3800947814"/>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6A73-7A6F-474E-B40D-A90D8974E7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70579F-5DAE-41D8-9162-BFA40A787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1F6D2F-6F77-4F16-BACD-747F0A7F29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549EB-F59E-4273-A894-84B7B362AE11}"/>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6" name="Footer Placeholder 5">
            <a:extLst>
              <a:ext uri="{FF2B5EF4-FFF2-40B4-BE49-F238E27FC236}">
                <a16:creationId xmlns:a16="http://schemas.microsoft.com/office/drawing/2014/main" id="{5E8BE8EB-891D-4AEE-9496-35D8A1D0CD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972314-6977-4111-A180-F467743DABDE}"/>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1219279535"/>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607F-7397-440F-B9BD-899B817491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0D919-B80F-4025-A28D-E60854621A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1B46A6-FC88-42F5-A5D3-498AA1D9C5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658728-EF96-47DD-8F64-3E6E61895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875FBB-CA34-4E7F-9FD6-7B059AA42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48F29C-2A6B-49CC-96BB-87C8FE7AF5EE}"/>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8" name="Footer Placeholder 7">
            <a:extLst>
              <a:ext uri="{FF2B5EF4-FFF2-40B4-BE49-F238E27FC236}">
                <a16:creationId xmlns:a16="http://schemas.microsoft.com/office/drawing/2014/main" id="{53B3D692-AAC7-4986-97AB-34437FB9EB7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87EE0C-6691-4922-A62E-C2EA7AB1E81A}"/>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1022403382"/>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F708-EF74-4A61-9183-838138343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2C0B9-1A93-45DC-97AC-FCBF9B8AC82C}"/>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4" name="Footer Placeholder 3">
            <a:extLst>
              <a:ext uri="{FF2B5EF4-FFF2-40B4-BE49-F238E27FC236}">
                <a16:creationId xmlns:a16="http://schemas.microsoft.com/office/drawing/2014/main" id="{BFFFCD30-AB14-4684-B08E-52CC97DBBE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E292E3-3489-42FA-B10D-92D4B74A424B}"/>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3732697326"/>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2F8D3-83B9-4478-9FCA-6B84F1EB7EB0}"/>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3" name="Footer Placeholder 2">
            <a:extLst>
              <a:ext uri="{FF2B5EF4-FFF2-40B4-BE49-F238E27FC236}">
                <a16:creationId xmlns:a16="http://schemas.microsoft.com/office/drawing/2014/main" id="{F16247BC-C5D4-4457-85CE-4F810F66401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B83C7D8-D049-477A-A8CB-1491FF6A3F5D}"/>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112009254"/>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F68B-019D-4BD8-809E-42F2E5705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3EABC1-2B6B-4706-A501-31033E474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03254-6AB3-43E5-8E65-33014F7C8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446D4-E719-4BAD-970B-D3D90BE2EA5F}"/>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6" name="Footer Placeholder 5">
            <a:extLst>
              <a:ext uri="{FF2B5EF4-FFF2-40B4-BE49-F238E27FC236}">
                <a16:creationId xmlns:a16="http://schemas.microsoft.com/office/drawing/2014/main" id="{68E5512D-2011-46DC-85E8-5B87BA93E3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66B292-825C-4B1F-A6A9-252467A11373}"/>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2471016506"/>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B566-257D-496C-AA31-2BFA9E034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99BAE-15DC-4527-A15C-01F2BCA9BD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64B5982-707A-49BD-8225-646E9357B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7B97E-327B-4899-A9C9-877DCA7E97DE}"/>
              </a:ext>
            </a:extLst>
          </p:cNvPr>
          <p:cNvSpPr>
            <a:spLocks noGrp="1"/>
          </p:cNvSpPr>
          <p:nvPr>
            <p:ph type="dt" sz="half" idx="10"/>
          </p:nvPr>
        </p:nvSpPr>
        <p:spPr/>
        <p:txBody>
          <a:bodyPr/>
          <a:lstStyle/>
          <a:p>
            <a:fld id="{5BE93F0B-A0BB-466C-A11C-128D62F4950C}" type="datetimeFigureOut">
              <a:rPr lang="en-US" smtClean="0"/>
              <a:t>3/7/2023</a:t>
            </a:fld>
            <a:endParaRPr lang="en-US" dirty="0"/>
          </a:p>
        </p:txBody>
      </p:sp>
      <p:sp>
        <p:nvSpPr>
          <p:cNvPr id="6" name="Footer Placeholder 5">
            <a:extLst>
              <a:ext uri="{FF2B5EF4-FFF2-40B4-BE49-F238E27FC236}">
                <a16:creationId xmlns:a16="http://schemas.microsoft.com/office/drawing/2014/main" id="{013CA41D-D9E9-420E-8BFD-85F24F62F7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3A190A-2DAF-44C7-8CE0-5AA411755400}"/>
              </a:ext>
            </a:extLst>
          </p:cNvPr>
          <p:cNvSpPr>
            <a:spLocks noGrp="1"/>
          </p:cNvSpPr>
          <p:nvPr>
            <p:ph type="sldNum" sz="quarter" idx="12"/>
          </p:nvPr>
        </p:nvSpPr>
        <p:spPr/>
        <p:txBody>
          <a:bodyPr/>
          <a:lstStyle/>
          <a:p>
            <a:fld id="{01C2C1CF-587F-467B-AF73-94477F5C007A}" type="slidenum">
              <a:rPr lang="en-US" smtClean="0"/>
              <a:t>‹#›</a:t>
            </a:fld>
            <a:endParaRPr lang="en-US" dirty="0"/>
          </a:p>
        </p:txBody>
      </p:sp>
    </p:spTree>
    <p:extLst>
      <p:ext uri="{BB962C8B-B14F-4D97-AF65-F5344CB8AC3E}">
        <p14:creationId xmlns:p14="http://schemas.microsoft.com/office/powerpoint/2010/main" val="114548408"/>
      </p:ext>
    </p:extLst>
  </p:cSld>
  <p:clrMapOvr>
    <a:masterClrMapping/>
  </p:clrMapOvr>
  <mc:AlternateContent xmlns:mc="http://schemas.openxmlformats.org/markup-compatibility/2006" xmlns:p14="http://schemas.microsoft.com/office/powerpoint/2010/main">
    <mc:Choice Requires="p14">
      <p:transition p14:dur="0" advTm="21480"/>
    </mc:Choice>
    <mc:Fallback xmlns="">
      <p:transition advTm="2148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D7169-2418-42C5-85CC-3E016F2EFE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B2F42-34E1-47F1-BC70-8CFB719E5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80527-E084-4B22-A9F2-F16D3C664A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93F0B-A0BB-466C-A11C-128D62F4950C}" type="datetimeFigureOut">
              <a:rPr lang="en-US" smtClean="0"/>
              <a:t>3/7/2023</a:t>
            </a:fld>
            <a:endParaRPr lang="en-US" dirty="0"/>
          </a:p>
        </p:txBody>
      </p:sp>
      <p:sp>
        <p:nvSpPr>
          <p:cNvPr id="5" name="Footer Placeholder 4">
            <a:extLst>
              <a:ext uri="{FF2B5EF4-FFF2-40B4-BE49-F238E27FC236}">
                <a16:creationId xmlns:a16="http://schemas.microsoft.com/office/drawing/2014/main" id="{2CDB5789-23D9-44AF-99FE-AF8F682C6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466D65-CC6F-4B98-9396-EB31853F4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2C1CF-587F-467B-AF73-94477F5C007A}" type="slidenum">
              <a:rPr lang="en-US" smtClean="0"/>
              <a:t>‹#›</a:t>
            </a:fld>
            <a:endParaRPr lang="en-US" dirty="0"/>
          </a:p>
        </p:txBody>
      </p:sp>
    </p:spTree>
    <p:extLst>
      <p:ext uri="{BB962C8B-B14F-4D97-AF65-F5344CB8AC3E}">
        <p14:creationId xmlns:p14="http://schemas.microsoft.com/office/powerpoint/2010/main" val="296779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21480"/>
    </mc:Choice>
    <mc:Fallback xmlns="">
      <p:transition advTm="2148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audio" Target="../media/media1.m4a"/><Relationship Id="rId7" Type="http://schemas.openxmlformats.org/officeDocument/2006/relationships/image" Target="../media/image2.jp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jpg"/><Relationship Id="rId5" Type="http://schemas.openxmlformats.org/officeDocument/2006/relationships/image" Target="../media/image15.jpg"/><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6.jpe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hyperlink" Target="https://www.tcpalm.com/story/news/investigations/2017/08/30/u-s-sugar-lobbyist-influence-over-florida-water-pollution-rules/464671001/" TargetMode="External"/><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cid:F7D93001-D1F7-426F-912E-167024AB4053" TargetMode="External"/><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18.jpe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21.m4a"/><Relationship Id="rId7" Type="http://schemas.openxmlformats.org/officeDocument/2006/relationships/image" Target="cid:6835C442-7E50-483A-9032-7B4DAB0AAC62" TargetMode="External"/><Relationship Id="rId2" Type="http://schemas.microsoft.com/office/2007/relationships/media" Target="../media/media21.m4a"/><Relationship Id="rId1" Type="http://schemas.openxmlformats.org/officeDocument/2006/relationships/tags" Target="../tags/tag17.xml"/><Relationship Id="rId6" Type="http://schemas.openxmlformats.org/officeDocument/2006/relationships/image" Target="../media/image5.jpeg"/><Relationship Id="rId5" Type="http://schemas.openxmlformats.org/officeDocument/2006/relationships/notesSlide" Target="../notesSlides/notesSlide19.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18.xml"/><Relationship Id="rId6" Type="http://schemas.openxmlformats.org/officeDocument/2006/relationships/image" Target="../media/image20.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tags" Target="../tags/tag19.xml"/><Relationship Id="rId6" Type="http://schemas.openxmlformats.org/officeDocument/2006/relationships/image" Target="../media/image22.jp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cid:6835C442-7E50-483A-9032-7B4DAB0AAC62" TargetMode="External"/><Relationship Id="rId5" Type="http://schemas.openxmlformats.org/officeDocument/2006/relationships/image" Target="../media/image5.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4.png"/><Relationship Id="rId2" Type="http://schemas.microsoft.com/office/2007/relationships/media" Target="../media/media28.m4a"/><Relationship Id="rId1" Type="http://schemas.openxmlformats.org/officeDocument/2006/relationships/tags" Target="../tags/tag20.xml"/><Relationship Id="rId6" Type="http://schemas.openxmlformats.org/officeDocument/2006/relationships/image" Target="../media/image22.jp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cid:6835C442-7E50-483A-9032-7B4DAB0AAC62" TargetMode="External"/><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30.m4a"/><Relationship Id="rId7" Type="http://schemas.openxmlformats.org/officeDocument/2006/relationships/image" Target="../media/image4.png"/><Relationship Id="rId2" Type="http://schemas.microsoft.com/office/2007/relationships/media" Target="../media/media30.m4a"/><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4.png"/><Relationship Id="rId2" Type="http://schemas.microsoft.com/office/2007/relationships/media" Target="../media/media31.m4a"/><Relationship Id="rId1" Type="http://schemas.openxmlformats.org/officeDocument/2006/relationships/tags" Target="../tags/tag22.xml"/><Relationship Id="rId6" Type="http://schemas.openxmlformats.org/officeDocument/2006/relationships/image" Target="../media/image26.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cid:769B14AB-9581-40A6-8B23-173628E7E28B" TargetMode="Externa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cid:E7FE268D-46AA-4C5F-9DF2-6675B30AF626" TargetMode="External"/><Relationship Id="rId5" Type="http://schemas.openxmlformats.org/officeDocument/2006/relationships/image" Target="../media/image29.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30.jpg"/><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4.png"/><Relationship Id="rId2" Type="http://schemas.microsoft.com/office/2007/relationships/media" Target="../media/media37.m4a"/><Relationship Id="rId1" Type="http://schemas.openxmlformats.org/officeDocument/2006/relationships/tags" Target="../tags/tag24.xml"/><Relationship Id="rId6" Type="http://schemas.openxmlformats.org/officeDocument/2006/relationships/image" Target="../media/image30.jp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4.png"/><Relationship Id="rId2" Type="http://schemas.microsoft.com/office/2007/relationships/media" Target="../media/media38.m4a"/><Relationship Id="rId1" Type="http://schemas.openxmlformats.org/officeDocument/2006/relationships/tags" Target="../tags/tag25.xml"/><Relationship Id="rId6" Type="http://schemas.openxmlformats.org/officeDocument/2006/relationships/image" Target="../media/image1.jp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31.jp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4.m4a"/><Relationship Id="rId7" Type="http://schemas.openxmlformats.org/officeDocument/2006/relationships/image" Target="cid:6835C442-7E50-483A-9032-7B4DAB0AAC62" TargetMode="External"/><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4.png"/><Relationship Id="rId2" Type="http://schemas.microsoft.com/office/2007/relationships/media" Target="../media/media41.m4a"/><Relationship Id="rId1" Type="http://schemas.openxmlformats.org/officeDocument/2006/relationships/tags" Target="../tags/tag26.xml"/><Relationship Id="rId6" Type="http://schemas.openxmlformats.org/officeDocument/2006/relationships/image" Target="../media/image33.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4.png"/><Relationship Id="rId5" Type="http://schemas.openxmlformats.org/officeDocument/2006/relationships/image" Target="../media/image1.jpg"/><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jpg"/><Relationship Id="rId11" Type="http://schemas.openxmlformats.org/officeDocument/2006/relationships/image" Target="../media/image12.jpg"/><Relationship Id="rId5" Type="http://schemas.openxmlformats.org/officeDocument/2006/relationships/notesSlide" Target="../notesSlides/notesSlide5.xml"/><Relationship Id="rId10" Type="http://schemas.openxmlformats.org/officeDocument/2006/relationships/image" Target="../media/image11.jpg"/><Relationship Id="rId4" Type="http://schemas.openxmlformats.org/officeDocument/2006/relationships/slideLayout" Target="../slideLayouts/slideLayout7.xml"/><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8.jp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cid:B17CD3B3-07F3-4C3E-A9C6-82DF39E5E3E3"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5.jp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A448F51-F88B-FC26-9C15-F4582052005C}"/>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8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at an outdoor event&#10;&#10;Description automatically generated with medium confidence">
            <a:extLst>
              <a:ext uri="{FF2B5EF4-FFF2-40B4-BE49-F238E27FC236}">
                <a16:creationId xmlns:a16="http://schemas.microsoft.com/office/drawing/2014/main" id="{41C37656-E97A-AF90-B9AC-A9567BE64EE2}"/>
              </a:ext>
            </a:extLst>
          </p:cNvPr>
          <p:cNvPicPr>
            <a:picLocks noChangeAspect="1"/>
          </p:cNvPicPr>
          <p:nvPr/>
        </p:nvPicPr>
        <p:blipFill rotWithShape="1">
          <a:blip r:embed="rId6">
            <a:extLst>
              <a:ext uri="{28A0092B-C50C-407E-A947-70E740481C1C}">
                <a14:useLocalDpi xmlns:a14="http://schemas.microsoft.com/office/drawing/2010/main" val="0"/>
              </a:ext>
            </a:extLst>
          </a:blip>
          <a:srcRect t="2828" r="-1" b="11849"/>
          <a:stretch/>
        </p:blipFill>
        <p:spPr>
          <a:xfrm>
            <a:off x="6525453" y="10"/>
            <a:ext cx="5666547" cy="6857990"/>
          </a:xfrm>
          <a:prstGeom prst="rect">
            <a:avLst/>
          </a:prstGeom>
        </p:spPr>
      </p:pic>
      <p:sp>
        <p:nvSpPr>
          <p:cNvPr id="7" name="TextBox 6">
            <a:extLst>
              <a:ext uri="{FF2B5EF4-FFF2-40B4-BE49-F238E27FC236}">
                <a16:creationId xmlns:a16="http://schemas.microsoft.com/office/drawing/2014/main" id="{1F008357-040B-487B-9F5F-CE20630AAE52}"/>
              </a:ext>
            </a:extLst>
          </p:cNvPr>
          <p:cNvSpPr txBox="1"/>
          <p:nvPr/>
        </p:nvSpPr>
        <p:spPr>
          <a:xfrm>
            <a:off x="831873" y="2151727"/>
            <a:ext cx="4824975" cy="2923877"/>
          </a:xfrm>
          <a:prstGeom prst="rect">
            <a:avLst/>
          </a:prstGeom>
          <a:noFill/>
        </p:spPr>
        <p:txBody>
          <a:bodyPr wrap="none" rtlCol="0">
            <a:spAutoFit/>
          </a:bodyPr>
          <a:lstStyle/>
          <a:p>
            <a:r>
              <a:rPr lang="en-US" sz="4400" dirty="0">
                <a:solidFill>
                  <a:schemeClr val="accent1">
                    <a:lumMod val="40000"/>
                    <a:lumOff val="60000"/>
                  </a:schemeClr>
                </a:solidFill>
              </a:rPr>
              <a:t>The Right to</a:t>
            </a:r>
          </a:p>
          <a:p>
            <a:r>
              <a:rPr lang="en-US" sz="4400" dirty="0">
                <a:solidFill>
                  <a:schemeClr val="accent1">
                    <a:lumMod val="40000"/>
                    <a:lumOff val="60000"/>
                  </a:schemeClr>
                </a:solidFill>
              </a:rPr>
              <a:t>Clean and Healthy  </a:t>
            </a:r>
          </a:p>
          <a:p>
            <a:r>
              <a:rPr lang="en-US" sz="4400" dirty="0">
                <a:solidFill>
                  <a:schemeClr val="accent1">
                    <a:lumMod val="40000"/>
                    <a:lumOff val="60000"/>
                  </a:schemeClr>
                </a:solidFill>
              </a:rPr>
              <a:t>Waters</a:t>
            </a:r>
          </a:p>
          <a:p>
            <a:r>
              <a:rPr lang="en-US" sz="3200" dirty="0">
                <a:solidFill>
                  <a:schemeClr val="accent1">
                    <a:lumMod val="40000"/>
                    <a:lumOff val="60000"/>
                  </a:schemeClr>
                </a:solidFill>
              </a:rPr>
              <a:t>Constitutional Amendment</a:t>
            </a:r>
          </a:p>
          <a:p>
            <a:r>
              <a:rPr lang="en-US" sz="2000" dirty="0">
                <a:solidFill>
                  <a:schemeClr val="accent1">
                    <a:lumMod val="40000"/>
                    <a:lumOff val="60000"/>
                  </a:schemeClr>
                </a:solidFill>
              </a:rPr>
              <a:t>A Citizens’ Initiative</a:t>
            </a:r>
          </a:p>
        </p:txBody>
      </p:sp>
      <p:pic>
        <p:nvPicPr>
          <p:cNvPr id="5" name="Picture 4" descr="A group of people looking at a map">
            <a:extLst>
              <a:ext uri="{FF2B5EF4-FFF2-40B4-BE49-F238E27FC236}">
                <a16:creationId xmlns:a16="http://schemas.microsoft.com/office/drawing/2014/main" id="{0855EA93-51D5-CD07-BF0A-6521532C48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195" y="410967"/>
            <a:ext cx="5194080" cy="773438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2" name="Picture 11" descr="Text&#10;&#10;Description automatically generated">
            <a:extLst>
              <a:ext uri="{FF2B5EF4-FFF2-40B4-BE49-F238E27FC236}">
                <a16:creationId xmlns:a16="http://schemas.microsoft.com/office/drawing/2014/main" id="{A67119E3-DDA9-71DF-3890-BF7C6B4905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731945" y="1268217"/>
            <a:ext cx="6858000" cy="51435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1" name="TextBox 20">
            <a:extLst>
              <a:ext uri="{FF2B5EF4-FFF2-40B4-BE49-F238E27FC236}">
                <a16:creationId xmlns:a16="http://schemas.microsoft.com/office/drawing/2014/main" id="{199B36F9-B07E-1EE2-FA20-5C67F7A4BAF1}"/>
              </a:ext>
            </a:extLst>
          </p:cNvPr>
          <p:cNvSpPr txBox="1"/>
          <p:nvPr/>
        </p:nvSpPr>
        <p:spPr>
          <a:xfrm>
            <a:off x="1549898" y="5958872"/>
            <a:ext cx="2969980" cy="369332"/>
          </a:xfrm>
          <a:prstGeom prst="rect">
            <a:avLst/>
          </a:prstGeom>
          <a:noFill/>
        </p:spPr>
        <p:txBody>
          <a:bodyPr wrap="none" rtlCol="0">
            <a:spAutoFit/>
          </a:bodyPr>
          <a:lstStyle/>
          <a:p>
            <a:r>
              <a:rPr lang="en-US" dirty="0">
                <a:solidFill>
                  <a:schemeClr val="accent1">
                    <a:lumMod val="40000"/>
                    <a:lumOff val="60000"/>
                  </a:schemeClr>
                </a:solidFill>
              </a:rPr>
              <a:t>FloridaRightToCleanWater.org</a:t>
            </a:r>
          </a:p>
        </p:txBody>
      </p:sp>
      <p:pic>
        <p:nvPicPr>
          <p:cNvPr id="68" name="Audio 67">
            <a:hlinkClick r:id="" action="ppaction://media"/>
            <a:extLst>
              <a:ext uri="{FF2B5EF4-FFF2-40B4-BE49-F238E27FC236}">
                <a16:creationId xmlns:a16="http://schemas.microsoft.com/office/drawing/2014/main" id="{3A0DF0F1-0CAC-2B10-164D-2AC65669F50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33073814"/>
      </p:ext>
    </p:extLst>
  </p:cSld>
  <p:clrMapOvr>
    <a:masterClrMapping/>
  </p:clrMapOvr>
  <mc:AlternateContent xmlns:mc="http://schemas.openxmlformats.org/markup-compatibility/2006">
    <mc:Choice xmlns:p14="http://schemas.microsoft.com/office/powerpoint/2010/main" Requires="p14">
      <p:transition spd="med" p14:dur="700" advTm="91658">
        <p:fade/>
      </p:transition>
    </mc:Choice>
    <mc:Fallback>
      <p:transition spd="med" advTm="91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B74B14-2A7B-0592-EB1C-FDE3CC999592}"/>
              </a:ext>
            </a:extLst>
          </p:cNvPr>
          <p:cNvSpPr txBox="1"/>
          <p:nvPr/>
        </p:nvSpPr>
        <p:spPr>
          <a:xfrm>
            <a:off x="1602768" y="1843581"/>
            <a:ext cx="8514608" cy="1754326"/>
          </a:xfrm>
          <a:prstGeom prst="rect">
            <a:avLst/>
          </a:prstGeom>
          <a:noFill/>
        </p:spPr>
        <p:txBody>
          <a:bodyPr wrap="square" rtlCol="0">
            <a:spAutoFit/>
          </a:bodyPr>
          <a:lstStyle/>
          <a:p>
            <a:r>
              <a:rPr lang="en-US" sz="3600" dirty="0">
                <a:solidFill>
                  <a:schemeClr val="accent6">
                    <a:lumMod val="60000"/>
                    <a:lumOff val="40000"/>
                  </a:schemeClr>
                </a:solidFill>
              </a:rPr>
              <a:t>No state has more polluted lake water than does Florida.</a:t>
            </a:r>
          </a:p>
          <a:p>
            <a:endParaRPr lang="en-US" sz="3600" dirty="0">
              <a:solidFill>
                <a:schemeClr val="accent6">
                  <a:lumMod val="60000"/>
                  <a:lumOff val="40000"/>
                </a:schemeClr>
              </a:solidFill>
            </a:endParaRPr>
          </a:p>
        </p:txBody>
      </p:sp>
      <p:pic>
        <p:nvPicPr>
          <p:cNvPr id="13" name="Audio 12">
            <a:hlinkClick r:id="" action="ppaction://media"/>
            <a:extLst>
              <a:ext uri="{FF2B5EF4-FFF2-40B4-BE49-F238E27FC236}">
                <a16:creationId xmlns:a16="http://schemas.microsoft.com/office/drawing/2014/main" id="{FA5DC9D4-18B8-60C2-54B0-6AE9799A39D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79074E32-76AA-C9C6-167B-1C85D38AFADF}"/>
              </a:ext>
            </a:extLst>
          </p:cNvPr>
          <p:cNvSpPr txBox="1"/>
          <p:nvPr/>
        </p:nvSpPr>
        <p:spPr>
          <a:xfrm>
            <a:off x="1602768" y="3580441"/>
            <a:ext cx="8107604" cy="1200329"/>
          </a:xfrm>
          <a:prstGeom prst="rect">
            <a:avLst/>
          </a:prstGeom>
          <a:noFill/>
        </p:spPr>
        <p:txBody>
          <a:bodyPr wrap="none" rtlCol="0">
            <a:spAutoFit/>
          </a:bodyPr>
          <a:lstStyle/>
          <a:p>
            <a:r>
              <a:rPr lang="en-US" sz="3600" dirty="0">
                <a:solidFill>
                  <a:schemeClr val="accent6">
                    <a:lumMod val="60000"/>
                    <a:lumOff val="40000"/>
                  </a:schemeClr>
                </a:solidFill>
              </a:rPr>
              <a:t>No state has lost more acres of wetlands  </a:t>
            </a:r>
          </a:p>
          <a:p>
            <a:r>
              <a:rPr lang="en-US" sz="3600" dirty="0">
                <a:solidFill>
                  <a:schemeClr val="accent6">
                    <a:lumMod val="60000"/>
                    <a:lumOff val="40000"/>
                  </a:schemeClr>
                </a:solidFill>
              </a:rPr>
              <a:t>than has Florida: 9.3 million.</a:t>
            </a:r>
          </a:p>
        </p:txBody>
      </p:sp>
    </p:spTree>
    <p:custDataLst>
      <p:tags r:id="rId1"/>
    </p:custDataLst>
    <p:extLst>
      <p:ext uri="{BB962C8B-B14F-4D97-AF65-F5344CB8AC3E}">
        <p14:creationId xmlns:p14="http://schemas.microsoft.com/office/powerpoint/2010/main" val="237755016"/>
      </p:ext>
    </p:extLst>
  </p:cSld>
  <p:clrMapOvr>
    <a:masterClrMapping/>
  </p:clrMapOvr>
  <mc:AlternateContent xmlns:mc="http://schemas.openxmlformats.org/markup-compatibility/2006">
    <mc:Choice xmlns:p14="http://schemas.microsoft.com/office/powerpoint/2010/main" Requires="p14">
      <p:transition spd="med" p14:dur="700" advTm="10040">
        <p:fade/>
      </p:transition>
    </mc:Choice>
    <mc:Fallback>
      <p:transition spd="med" advTm="10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E33402-1FC8-4FE9-41F2-9E5CCBE7B92D}"/>
              </a:ext>
            </a:extLst>
          </p:cNvPr>
          <p:cNvSpPr txBox="1"/>
          <p:nvPr/>
        </p:nvSpPr>
        <p:spPr>
          <a:xfrm>
            <a:off x="838199" y="4428000"/>
            <a:ext cx="6143626"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4300" kern="1200" dirty="0">
                <a:solidFill>
                  <a:schemeClr val="accent6">
                    <a:lumMod val="60000"/>
                    <a:lumOff val="40000"/>
                  </a:schemeClr>
                </a:solidFill>
                <a:latin typeface="+mj-lt"/>
                <a:ea typeface="+mj-ea"/>
                <a:cs typeface="+mj-cs"/>
              </a:rPr>
              <a:t>Why isn’t the system working?</a:t>
            </a:r>
          </a:p>
        </p:txBody>
      </p:sp>
      <p:pic>
        <p:nvPicPr>
          <p:cNvPr id="6" name="Picture 5" descr="Waves crashing on a beach&#10;&#10;Description automatically generated with medium confidence">
            <a:extLst>
              <a:ext uri="{FF2B5EF4-FFF2-40B4-BE49-F238E27FC236}">
                <a16:creationId xmlns:a16="http://schemas.microsoft.com/office/drawing/2014/main" id="{234C10B6-3100-DB08-4CF4-A603344EAEA9}"/>
              </a:ext>
            </a:extLst>
          </p:cNvPr>
          <p:cNvPicPr>
            <a:picLocks noChangeAspect="1"/>
          </p:cNvPicPr>
          <p:nvPr/>
        </p:nvPicPr>
        <p:blipFill rotWithShape="1">
          <a:blip r:embed="rId5">
            <a:extLst>
              <a:ext uri="{28A0092B-C50C-407E-A947-70E740481C1C}">
                <a14:useLocalDpi xmlns:a14="http://schemas.microsoft.com/office/drawing/2010/main" val="0"/>
              </a:ext>
            </a:extLst>
          </a:blip>
          <a:srcRect l="13397" r="19941" b="-3"/>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4" name="Google Shape;139;p5">
            <a:extLst>
              <a:ext uri="{FF2B5EF4-FFF2-40B4-BE49-F238E27FC236}">
                <a16:creationId xmlns:a16="http://schemas.microsoft.com/office/drawing/2014/main" id="{1D2802A9-445F-9F69-70C1-3CD5F6AE62A2}"/>
              </a:ext>
            </a:extLst>
          </p:cNvPr>
          <p:cNvPicPr preferRelativeResize="0"/>
          <p:nvPr/>
        </p:nvPicPr>
        <p:blipFill rotWithShape="1">
          <a:blip r:embed="rId6"/>
          <a:srcRect r="2747" b="2"/>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a:solidFill>
            <a:srgbClr val="ECECEC"/>
          </a:solidFill>
        </p:spPr>
      </p:pic>
      <p:pic>
        <p:nvPicPr>
          <p:cNvPr id="3" name="Picture 2" descr="Chart, line chart&#10;&#10;Description automatically generated">
            <a:extLst>
              <a:ext uri="{FF2B5EF4-FFF2-40B4-BE49-F238E27FC236}">
                <a16:creationId xmlns:a16="http://schemas.microsoft.com/office/drawing/2014/main" id="{16AFAF06-1BB2-0D53-76C3-A6CE60D40BBD}"/>
              </a:ext>
            </a:extLst>
          </p:cNvPr>
          <p:cNvPicPr>
            <a:picLocks noChangeAspect="1"/>
          </p:cNvPicPr>
          <p:nvPr/>
        </p:nvPicPr>
        <p:blipFill rotWithShape="1">
          <a:blip r:embed="rId7">
            <a:extLst>
              <a:ext uri="{28A0092B-C50C-407E-A947-70E740481C1C}">
                <a14:useLocalDpi xmlns:a14="http://schemas.microsoft.com/office/drawing/2010/main" val="0"/>
              </a:ext>
            </a:extLst>
          </a:blip>
          <a:srcRect l="13143" r="11067" b="-6"/>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36" name="Group 35">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7" name="Freeform: Shape 3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8">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EDCF42C1-C8B7-0B5F-C20E-16C9E9F27095}"/>
              </a:ext>
            </a:extLst>
          </p:cNvPr>
          <p:cNvSpPr txBox="1"/>
          <p:nvPr/>
        </p:nvSpPr>
        <p:spPr>
          <a:xfrm>
            <a:off x="990597" y="4641709"/>
            <a:ext cx="10210800" cy="2115351"/>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6000" dirty="0">
              <a:solidFill>
                <a:schemeClr val="accent6">
                  <a:lumMod val="60000"/>
                  <a:lumOff val="40000"/>
                </a:schemeClr>
              </a:solidFill>
              <a:latin typeface="+mj-lt"/>
              <a:ea typeface="+mj-ea"/>
              <a:cs typeface="+mj-cs"/>
            </a:endParaRPr>
          </a:p>
        </p:txBody>
      </p:sp>
      <p:pic>
        <p:nvPicPr>
          <p:cNvPr id="22" name="Audio 21">
            <a:hlinkClick r:id="" action="ppaction://media"/>
            <a:extLst>
              <a:ext uri="{FF2B5EF4-FFF2-40B4-BE49-F238E27FC236}">
                <a16:creationId xmlns:a16="http://schemas.microsoft.com/office/drawing/2014/main" id="{4E9965B6-B406-63B0-1303-A6708AB66E1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4922913"/>
      </p:ext>
    </p:extLst>
  </p:cSld>
  <p:clrMapOvr>
    <a:masterClrMapping/>
  </p:clrMapOvr>
  <mc:AlternateContent xmlns:mc="http://schemas.openxmlformats.org/markup-compatibility/2006">
    <mc:Choice xmlns:p14="http://schemas.microsoft.com/office/powerpoint/2010/main" Requires="p14">
      <p:transition spd="med" p14:dur="700" advTm="7301">
        <p:fade/>
      </p:transition>
    </mc:Choice>
    <mc:Fallback>
      <p:transition spd="med" advTm="7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descr="A picture containing table, filled, cake, sitting&#10;&#10;Description automatically generated">
            <a:extLst>
              <a:ext uri="{FF2B5EF4-FFF2-40B4-BE49-F238E27FC236}">
                <a16:creationId xmlns:a16="http://schemas.microsoft.com/office/drawing/2014/main" id="{B7694D40-B07A-2158-357A-D9544CC4029F}"/>
              </a:ext>
            </a:extLst>
          </p:cNvPr>
          <p:cNvPicPr>
            <a:picLocks noChangeAspect="1"/>
          </p:cNvPicPr>
          <p:nvPr/>
        </p:nvPicPr>
        <p:blipFill rotWithShape="1">
          <a:blip r:embed="rId6">
            <a:extLst>
              <a:ext uri="{28A0092B-C50C-407E-A947-70E740481C1C}">
                <a14:useLocalDpi xmlns:a14="http://schemas.microsoft.com/office/drawing/2010/main" val="0"/>
              </a:ext>
            </a:extLst>
          </a:blip>
          <a:srcRect l="31515" r="17739"/>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5" name="Group 9">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6" name="Freeform: Shape 10">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1">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229DCE28-3F0F-7105-36CF-A0FCF72A3DA1}"/>
              </a:ext>
            </a:extLst>
          </p:cNvPr>
          <p:cNvSpPr txBox="1"/>
          <p:nvPr/>
        </p:nvSpPr>
        <p:spPr>
          <a:xfrm>
            <a:off x="6924782" y="1892954"/>
            <a:ext cx="4914431" cy="2682000"/>
          </a:xfrm>
          <a:prstGeom prst="rect">
            <a:avLst/>
          </a:prstGeom>
        </p:spPr>
        <p:txBody>
          <a:bodyPr vert="horz" lIns="91440" tIns="45720" rIns="91440" bIns="45720" rtlCol="0">
            <a:noAutofit/>
          </a:bodyPr>
          <a:lstStyle/>
          <a:p>
            <a:pPr>
              <a:lnSpc>
                <a:spcPct val="90000"/>
              </a:lnSpc>
              <a:spcAft>
                <a:spcPts val="600"/>
              </a:spcAft>
            </a:pPr>
            <a:r>
              <a:rPr lang="en-US" sz="3200" dirty="0">
                <a:solidFill>
                  <a:srgbClr val="FF0000">
                    <a:alpha val="80000"/>
                  </a:srgbClr>
                </a:solidFill>
              </a:rPr>
              <a:t>Special interests have </a:t>
            </a:r>
          </a:p>
          <a:p>
            <a:pPr>
              <a:lnSpc>
                <a:spcPct val="90000"/>
              </a:lnSpc>
              <a:spcAft>
                <a:spcPts val="600"/>
              </a:spcAft>
            </a:pPr>
            <a:r>
              <a:rPr lang="en-US" sz="3200" dirty="0">
                <a:solidFill>
                  <a:srgbClr val="FF0000">
                    <a:alpha val="80000"/>
                  </a:srgbClr>
                </a:solidFill>
              </a:rPr>
              <a:t>undue influence over elected officials and thus </a:t>
            </a:r>
          </a:p>
          <a:p>
            <a:pPr>
              <a:lnSpc>
                <a:spcPct val="90000"/>
              </a:lnSpc>
              <a:spcAft>
                <a:spcPts val="600"/>
              </a:spcAft>
            </a:pPr>
            <a:r>
              <a:rPr lang="en-US" sz="3200" dirty="0">
                <a:solidFill>
                  <a:srgbClr val="FF0000">
                    <a:alpha val="80000"/>
                  </a:srgbClr>
                </a:solidFill>
              </a:rPr>
              <a:t>over environmental policy</a:t>
            </a:r>
          </a:p>
        </p:txBody>
      </p:sp>
      <p:sp>
        <p:nvSpPr>
          <p:cNvPr id="4" name="TextBox 3">
            <a:extLst>
              <a:ext uri="{FF2B5EF4-FFF2-40B4-BE49-F238E27FC236}">
                <a16:creationId xmlns:a16="http://schemas.microsoft.com/office/drawing/2014/main" id="{D66642AC-52C4-D711-7736-8FF86B26E33E}"/>
              </a:ext>
            </a:extLst>
          </p:cNvPr>
          <p:cNvSpPr txBox="1"/>
          <p:nvPr/>
        </p:nvSpPr>
        <p:spPr>
          <a:xfrm>
            <a:off x="4382295" y="6318606"/>
            <a:ext cx="929998" cy="369332"/>
          </a:xfrm>
          <a:prstGeom prst="rect">
            <a:avLst/>
          </a:prstGeom>
          <a:noFill/>
        </p:spPr>
        <p:txBody>
          <a:bodyPr wrap="none" rtlCol="0">
            <a:spAutoFit/>
          </a:bodyPr>
          <a:lstStyle/>
          <a:p>
            <a:r>
              <a:rPr lang="en-US" dirty="0">
                <a:solidFill>
                  <a:schemeClr val="bg1"/>
                </a:solidFill>
              </a:rPr>
              <a:t>TC Palm</a:t>
            </a:r>
          </a:p>
        </p:txBody>
      </p:sp>
      <p:pic>
        <p:nvPicPr>
          <p:cNvPr id="30" name="Audio 29">
            <a:hlinkClick r:id="" action="ppaction://media"/>
            <a:extLst>
              <a:ext uri="{FF2B5EF4-FFF2-40B4-BE49-F238E27FC236}">
                <a16:creationId xmlns:a16="http://schemas.microsoft.com/office/drawing/2014/main" id="{A48D989C-C149-609B-71A9-9489FBAB411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21873994"/>
      </p:ext>
    </p:extLst>
  </p:cSld>
  <p:clrMapOvr>
    <a:masterClrMapping/>
  </p:clrMapOvr>
  <mc:AlternateContent xmlns:mc="http://schemas.openxmlformats.org/markup-compatibility/2006">
    <mc:Choice xmlns:p14="http://schemas.microsoft.com/office/powerpoint/2010/main" Requires="p14">
      <p:transition spd="med" p14:dur="700" advTm="17030">
        <p:fade/>
      </p:transition>
    </mc:Choice>
    <mc:Fallback>
      <p:transition spd="med" advTm="17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0"/>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E37039-FCE1-98F1-3894-10C240F1AB42}"/>
              </a:ext>
            </a:extLst>
          </p:cNvPr>
          <p:cNvSpPr txBox="1"/>
          <p:nvPr/>
        </p:nvSpPr>
        <p:spPr>
          <a:xfrm>
            <a:off x="2600696" y="1104796"/>
            <a:ext cx="7303323" cy="4339650"/>
          </a:xfrm>
          <a:prstGeom prst="rect">
            <a:avLst/>
          </a:prstGeom>
          <a:noFill/>
          <a:ln>
            <a:solidFill>
              <a:schemeClr val="accent1">
                <a:lumMod val="20000"/>
                <a:lumOff val="80000"/>
              </a:schemeClr>
            </a:solidFill>
          </a:ln>
        </p:spPr>
        <p:txBody>
          <a:bodyPr wrap="square" rtlCol="0">
            <a:spAutoFit/>
          </a:bodyPr>
          <a:lstStyle/>
          <a:p>
            <a:endParaRPr lang="en-US" sz="3600" b="1" dirty="0">
              <a:solidFill>
                <a:schemeClr val="accent1">
                  <a:lumMod val="60000"/>
                  <a:lumOff val="40000"/>
                </a:schemeClr>
              </a:solidFill>
            </a:endParaRPr>
          </a:p>
          <a:p>
            <a:r>
              <a:rPr lang="en-US" sz="3600" b="1" dirty="0">
                <a:solidFill>
                  <a:schemeClr val="accent1">
                    <a:lumMod val="60000"/>
                    <a:lumOff val="40000"/>
                  </a:schemeClr>
                </a:solidFill>
              </a:rPr>
              <a:t> South Florida Water Management </a:t>
            </a:r>
          </a:p>
          <a:p>
            <a:r>
              <a:rPr lang="en-US" sz="3600" b="1" dirty="0">
                <a:solidFill>
                  <a:schemeClr val="accent1">
                    <a:lumMod val="60000"/>
                    <a:lumOff val="40000"/>
                  </a:schemeClr>
                </a:solidFill>
              </a:rPr>
              <a:t> District emails show U.S. Sugar Corp.</a:t>
            </a:r>
          </a:p>
          <a:p>
            <a:r>
              <a:rPr lang="en-US" sz="3600" b="1" dirty="0">
                <a:solidFill>
                  <a:schemeClr val="accent1">
                    <a:lumMod val="60000"/>
                    <a:lumOff val="40000"/>
                  </a:schemeClr>
                </a:solidFill>
              </a:rPr>
              <a:t> lobbyist's influence  </a:t>
            </a:r>
          </a:p>
          <a:p>
            <a:r>
              <a:rPr lang="en-US" sz="3600" b="1" dirty="0">
                <a:solidFill>
                  <a:schemeClr val="accent1">
                    <a:lumMod val="60000"/>
                    <a:lumOff val="40000"/>
                  </a:schemeClr>
                </a:solidFill>
              </a:rPr>
              <a:t>                                    </a:t>
            </a:r>
            <a:r>
              <a:rPr lang="en-US" sz="2400" b="1" dirty="0">
                <a:solidFill>
                  <a:schemeClr val="accent1">
                    <a:lumMod val="60000"/>
                    <a:lumOff val="40000"/>
                  </a:schemeClr>
                </a:solidFill>
              </a:rPr>
              <a:t>TC Palm  Aug 6, 2018 </a:t>
            </a:r>
          </a:p>
          <a:p>
            <a:endParaRPr lang="en-US" sz="2400" b="1" dirty="0">
              <a:solidFill>
                <a:schemeClr val="accent1">
                  <a:lumMod val="60000"/>
                  <a:lumOff val="40000"/>
                </a:schemeClr>
              </a:solidFill>
            </a:endParaRPr>
          </a:p>
          <a:p>
            <a:r>
              <a:rPr lang="en-US" b="1" dirty="0">
                <a:solidFill>
                  <a:schemeClr val="accent5"/>
                </a:solidFill>
                <a:hlinkClick r:id="rId6">
                  <a:extLst>
                    <a:ext uri="{A12FA001-AC4F-418D-AE19-62706E023703}">
                      <ahyp:hlinkClr xmlns:ahyp="http://schemas.microsoft.com/office/drawing/2018/hyperlinkcolor" val="tx"/>
                    </a:ext>
                  </a:extLst>
                </a:hlinkClick>
              </a:rPr>
              <a:t>https://www.tcpalm.com/story/news/investigations/2017/08/30/u-s-sugar-lobbyist-influence-over-florida-water-pollution-rules/464671001/</a:t>
            </a:r>
            <a:endParaRPr lang="en-US" b="1" dirty="0">
              <a:solidFill>
                <a:schemeClr val="accent5"/>
              </a:solidFill>
            </a:endParaRPr>
          </a:p>
          <a:p>
            <a:endParaRPr lang="en-US" b="1" dirty="0">
              <a:solidFill>
                <a:schemeClr val="accent5"/>
              </a:solidFill>
            </a:endParaRPr>
          </a:p>
          <a:p>
            <a:endParaRPr lang="en-US" b="1" dirty="0">
              <a:solidFill>
                <a:schemeClr val="accent5"/>
              </a:solidFill>
            </a:endParaRPr>
          </a:p>
        </p:txBody>
      </p:sp>
      <p:pic>
        <p:nvPicPr>
          <p:cNvPr id="22" name="Audio 21">
            <a:hlinkClick r:id="" action="ppaction://media"/>
            <a:extLst>
              <a:ext uri="{FF2B5EF4-FFF2-40B4-BE49-F238E27FC236}">
                <a16:creationId xmlns:a16="http://schemas.microsoft.com/office/drawing/2014/main" id="{4E9F2600-2A7A-5A53-6A0E-89ECDC14772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96515645"/>
      </p:ext>
    </p:extLst>
  </p:cSld>
  <p:clrMapOvr>
    <a:masterClrMapping/>
  </p:clrMapOvr>
  <mc:AlternateContent xmlns:mc="http://schemas.openxmlformats.org/markup-compatibility/2006">
    <mc:Choice xmlns:p14="http://schemas.microsoft.com/office/powerpoint/2010/main" Requires="p14">
      <p:transition spd="med" p14:dur="700" advTm="8810">
        <p:fade/>
      </p:transition>
    </mc:Choice>
    <mc:Fallback>
      <p:transition spd="med" advTm="8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E37039-FCE1-98F1-3894-10C240F1AB42}"/>
              </a:ext>
            </a:extLst>
          </p:cNvPr>
          <p:cNvSpPr txBox="1"/>
          <p:nvPr/>
        </p:nvSpPr>
        <p:spPr>
          <a:xfrm>
            <a:off x="1852550" y="518746"/>
            <a:ext cx="9001497" cy="4216539"/>
          </a:xfrm>
          <a:prstGeom prst="rect">
            <a:avLst/>
          </a:prstGeom>
          <a:noFill/>
        </p:spPr>
        <p:txBody>
          <a:bodyPr wrap="square" rtlCol="0">
            <a:spAutoFit/>
          </a:bodyPr>
          <a:lstStyle/>
          <a:p>
            <a:br>
              <a:rPr lang="en-US" sz="7200" dirty="0">
                <a:solidFill>
                  <a:schemeClr val="accent1">
                    <a:lumMod val="60000"/>
                    <a:lumOff val="40000"/>
                  </a:schemeClr>
                </a:solidFill>
              </a:rPr>
            </a:br>
            <a:endParaRPr lang="en-US" sz="2800" dirty="0">
              <a:solidFill>
                <a:schemeClr val="accent1">
                  <a:lumMod val="60000"/>
                  <a:lumOff val="40000"/>
                </a:schemeClr>
              </a:solidFill>
            </a:endParaRPr>
          </a:p>
          <a:p>
            <a:r>
              <a:rPr lang="en-US" sz="2800" dirty="0">
                <a:solidFill>
                  <a:schemeClr val="accent1">
                    <a:lumMod val="60000"/>
                    <a:lumOff val="40000"/>
                  </a:schemeClr>
                </a:solidFill>
              </a:rPr>
              <a:t>     “South Florida water managers were on the verge of an agricultural pollution crackdown when they scrapped their plans and let a sugar lobbyist dictate edits to a 2015 annual report that paved the way for weaker regulations [resulting in ] a plan that takes polluters at their word and holds no one accountable if water quality suffers.”   </a:t>
            </a:r>
          </a:p>
        </p:txBody>
      </p:sp>
      <p:pic>
        <p:nvPicPr>
          <p:cNvPr id="25" name="Audio 24">
            <a:hlinkClick r:id="" action="ppaction://media"/>
            <a:extLst>
              <a:ext uri="{FF2B5EF4-FFF2-40B4-BE49-F238E27FC236}">
                <a16:creationId xmlns:a16="http://schemas.microsoft.com/office/drawing/2014/main" id="{CD92C7B4-1758-ED96-5C0E-46D326640D9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70295877"/>
      </p:ext>
    </p:extLst>
  </p:cSld>
  <p:clrMapOvr>
    <a:masterClrMapping/>
  </p:clrMapOvr>
  <mc:AlternateContent xmlns:mc="http://schemas.openxmlformats.org/markup-compatibility/2006">
    <mc:Choice xmlns:p14="http://schemas.microsoft.com/office/powerpoint/2010/main" Requires="p14">
      <p:transition spd="med" p14:dur="700" advTm="27061">
        <p:fade/>
      </p:transition>
    </mc:Choice>
    <mc:Fallback>
      <p:transition spd="med" advTm="270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0">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E37039-FCE1-98F1-3894-10C240F1AB42}"/>
              </a:ext>
            </a:extLst>
          </p:cNvPr>
          <p:cNvSpPr txBox="1"/>
          <p:nvPr/>
        </p:nvSpPr>
        <p:spPr>
          <a:xfrm>
            <a:off x="1824100" y="3688216"/>
            <a:ext cx="8740775" cy="2454300"/>
          </a:xfrm>
          <a:prstGeom prst="rect">
            <a:avLst/>
          </a:prstGeom>
        </p:spPr>
        <p:txBody>
          <a:bodyPr vert="horz" lIns="91440" tIns="45720" rIns="91440" bIns="45720" rtlCol="0">
            <a:normAutofit/>
          </a:bodyPr>
          <a:lstStyle/>
          <a:p>
            <a:pPr>
              <a:lnSpc>
                <a:spcPct val="90000"/>
              </a:lnSpc>
              <a:spcAft>
                <a:spcPts val="600"/>
              </a:spcAft>
            </a:pPr>
            <a:r>
              <a:rPr lang="en-US" sz="2800" dirty="0">
                <a:solidFill>
                  <a:schemeClr val="accent1">
                    <a:lumMod val="60000"/>
                    <a:lumOff val="40000"/>
                    <a:alpha val="80000"/>
                  </a:schemeClr>
                </a:solidFill>
              </a:rPr>
              <a:t>“The sugar lobbyist's influence, which exceeded that of scientists, environmentalists and the general public, affected changes to rules meant to protect Florida waterways from pollutants that feed toxic algae blooms. ”</a:t>
            </a:r>
          </a:p>
        </p:txBody>
      </p:sp>
      <p:grpSp>
        <p:nvGrpSpPr>
          <p:cNvPr id="29" name="Group 22">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30" name="Freeform: Shape 23">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Group 24">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26" name="Freeform: Shape 25">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4" name="Audio 33">
            <a:hlinkClick r:id="" action="ppaction://media"/>
            <a:extLst>
              <a:ext uri="{FF2B5EF4-FFF2-40B4-BE49-F238E27FC236}">
                <a16:creationId xmlns:a16="http://schemas.microsoft.com/office/drawing/2014/main" id="{A5C6DE06-4377-7DB1-F23A-707C8E3769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4074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28431">
        <p:fade/>
      </p:transition>
    </mc:Choice>
    <mc:Fallback>
      <p:transition spd="med" advTm="28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BE868B29-CB8E-41F9-B703-DEDD02996401">
            <a:extLst>
              <a:ext uri="{FF2B5EF4-FFF2-40B4-BE49-F238E27FC236}">
                <a16:creationId xmlns:a16="http://schemas.microsoft.com/office/drawing/2014/main" id="{21855862-9625-4598-B29A-91B3F3A07948}"/>
              </a:ext>
            </a:extLst>
          </p:cNvPr>
          <p:cNvPicPr>
            <a:picLocks/>
          </p:cNvPicPr>
          <p:nvPr/>
        </p:nvPicPr>
        <p:blipFill rotWithShape="1">
          <a:blip r:embed="rId6" r:link="rId7">
            <a:extLst>
              <a:ext uri="{28A0092B-C50C-407E-A947-70E740481C1C}">
                <a14:useLocalDpi xmlns:a14="http://schemas.microsoft.com/office/drawing/2010/main" val="0"/>
              </a:ext>
            </a:extLst>
          </a:blip>
          <a:srcRect l="18762" r="14572"/>
          <a:stretch>
            <a:fillRect/>
          </a:stretch>
        </p:blipFill>
        <p:spPr bwMode="auto">
          <a:xfrm>
            <a:off x="20" y="8291"/>
            <a:ext cx="12191977" cy="6858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4415B6B9-2DD2-4D5D-9C3C-2B20792D575D}"/>
              </a:ext>
            </a:extLst>
          </p:cNvPr>
          <p:cNvSpPr>
            <a:spLocks noGrp="1"/>
          </p:cNvSpPr>
          <p:nvPr>
            <p:ph type="ctrTitle"/>
          </p:nvPr>
        </p:nvSpPr>
        <p:spPr>
          <a:xfrm>
            <a:off x="643466" y="643467"/>
            <a:ext cx="5452529" cy="3569242"/>
          </a:xfrm>
        </p:spPr>
        <p:txBody>
          <a:bodyPr anchor="t">
            <a:normAutofit fontScale="90000"/>
          </a:bodyPr>
          <a:lstStyle/>
          <a:p>
            <a:pPr algn="l"/>
            <a:br>
              <a:rPr lang="en-US" sz="4800" b="1" dirty="0">
                <a:solidFill>
                  <a:srgbClr val="FFFFFF"/>
                </a:solidFill>
              </a:rPr>
            </a:br>
            <a:r>
              <a:rPr lang="en-US" sz="4800" b="1" dirty="0">
                <a:solidFill>
                  <a:srgbClr val="FFFFFF"/>
                </a:solidFill>
              </a:rPr>
              <a:t>Orange County</a:t>
            </a:r>
            <a:br>
              <a:rPr lang="en-US" sz="4800" b="1" dirty="0">
                <a:solidFill>
                  <a:srgbClr val="FFFFFF"/>
                </a:solidFill>
              </a:rPr>
            </a:br>
            <a:r>
              <a:rPr lang="en-US" sz="4800" b="1" dirty="0">
                <a:solidFill>
                  <a:srgbClr val="FFFFFF"/>
                </a:solidFill>
              </a:rPr>
              <a:t>Right to Clean Water Charter Amendment</a:t>
            </a:r>
            <a:br>
              <a:rPr lang="en-US" sz="4800" b="1" dirty="0">
                <a:solidFill>
                  <a:srgbClr val="FFFFFF"/>
                </a:solidFill>
              </a:rPr>
            </a:br>
            <a:br>
              <a:rPr lang="en-US" sz="4800" b="1" dirty="0">
                <a:solidFill>
                  <a:srgbClr val="FFFFFF"/>
                </a:solidFill>
              </a:rPr>
            </a:br>
            <a:r>
              <a:rPr lang="en-US" sz="3100" b="1" dirty="0">
                <a:solidFill>
                  <a:srgbClr val="FFFFFF"/>
                </a:solidFill>
              </a:rPr>
              <a:t>approved by 89% of voters</a:t>
            </a:r>
            <a:br>
              <a:rPr lang="en-US" sz="4800" b="1" dirty="0">
                <a:solidFill>
                  <a:srgbClr val="FFFFFF"/>
                </a:solidFill>
              </a:rPr>
            </a:br>
            <a:br>
              <a:rPr lang="en-US" sz="4800" b="1" dirty="0">
                <a:solidFill>
                  <a:srgbClr val="FFFFFF"/>
                </a:solidFill>
              </a:rPr>
            </a:br>
            <a:endParaRPr lang="en-US" sz="4800" b="1" dirty="0">
              <a:solidFill>
                <a:srgbClr val="FFFFFF"/>
              </a:solidFill>
            </a:endParaRPr>
          </a:p>
        </p:txBody>
      </p:sp>
      <p:sp>
        <p:nvSpPr>
          <p:cNvPr id="8" name="Subtitle 7">
            <a:extLst>
              <a:ext uri="{FF2B5EF4-FFF2-40B4-BE49-F238E27FC236}">
                <a16:creationId xmlns:a16="http://schemas.microsoft.com/office/drawing/2014/main" id="{9255B805-AB2D-4E2C-B180-934603CFF31B}"/>
              </a:ext>
            </a:extLst>
          </p:cNvPr>
          <p:cNvSpPr>
            <a:spLocks noGrp="1"/>
          </p:cNvSpPr>
          <p:nvPr>
            <p:ph type="subTitle" idx="1"/>
          </p:nvPr>
        </p:nvSpPr>
        <p:spPr>
          <a:xfrm>
            <a:off x="643466" y="3568989"/>
            <a:ext cx="5449479" cy="2645544"/>
          </a:xfrm>
        </p:spPr>
        <p:txBody>
          <a:bodyPr anchor="b">
            <a:normAutofit/>
          </a:bodyPr>
          <a:lstStyle/>
          <a:p>
            <a:pPr algn="l"/>
            <a:r>
              <a:rPr lang="en-US" b="1" dirty="0">
                <a:solidFill>
                  <a:srgbClr val="FFFFFF"/>
                </a:solidFill>
              </a:rPr>
              <a:t>Granted all waterways “the right to exist, flow, be free of Pollution, and to maintain a healthy ecosystem.”</a:t>
            </a:r>
          </a:p>
          <a:p>
            <a:pPr algn="l"/>
            <a:r>
              <a:rPr lang="en-US" b="1" dirty="0">
                <a:solidFill>
                  <a:srgbClr val="FFFFFF"/>
                </a:solidFill>
              </a:rPr>
              <a:t>Granted citizens “a right to clean water.”</a:t>
            </a:r>
          </a:p>
        </p:txBody>
      </p:sp>
      <p:sp>
        <p:nvSpPr>
          <p:cNvPr id="3" name="TextBox 2">
            <a:extLst>
              <a:ext uri="{FF2B5EF4-FFF2-40B4-BE49-F238E27FC236}">
                <a16:creationId xmlns:a16="http://schemas.microsoft.com/office/drawing/2014/main" id="{108CDE46-9AB1-8423-C167-50E2AF5369B9}"/>
              </a:ext>
            </a:extLst>
          </p:cNvPr>
          <p:cNvSpPr txBox="1"/>
          <p:nvPr/>
        </p:nvSpPr>
        <p:spPr>
          <a:xfrm>
            <a:off x="10863943" y="6357258"/>
            <a:ext cx="928524" cy="276999"/>
          </a:xfrm>
          <a:prstGeom prst="rect">
            <a:avLst/>
          </a:prstGeom>
          <a:noFill/>
        </p:spPr>
        <p:txBody>
          <a:bodyPr wrap="none" rtlCol="0">
            <a:spAutoFit/>
          </a:bodyPr>
          <a:lstStyle/>
          <a:p>
            <a:r>
              <a:rPr lang="en-US" sz="1200" dirty="0">
                <a:solidFill>
                  <a:schemeClr val="bg1"/>
                </a:solidFill>
              </a:rPr>
              <a:t>John Moran</a:t>
            </a:r>
          </a:p>
        </p:txBody>
      </p:sp>
      <p:pic>
        <p:nvPicPr>
          <p:cNvPr id="10" name="Audio 9">
            <a:hlinkClick r:id="" action="ppaction://media"/>
            <a:extLst>
              <a:ext uri="{FF2B5EF4-FFF2-40B4-BE49-F238E27FC236}">
                <a16:creationId xmlns:a16="http://schemas.microsoft.com/office/drawing/2014/main" id="{0DEFDD94-808A-1680-464F-C5491C5D75DE}"/>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8060127"/>
      </p:ext>
    </p:extLst>
  </p:cSld>
  <p:clrMapOvr>
    <a:masterClrMapping/>
  </p:clrMapOvr>
  <mc:AlternateContent xmlns:mc="http://schemas.openxmlformats.org/markup-compatibility/2006">
    <mc:Choice xmlns:p14="http://schemas.microsoft.com/office/powerpoint/2010/main" Requires="p14">
      <p:transition spd="med" p14:dur="700" advTm="25110">
        <p:fade/>
      </p:transition>
    </mc:Choice>
    <mc:Fallback>
      <p:transition spd="med" advTm="25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4" descr="A picture containing bird, outdoor, water, aquatic bird&#10;&#10;Description automatically generated">
            <a:extLst>
              <a:ext uri="{FF2B5EF4-FFF2-40B4-BE49-F238E27FC236}">
                <a16:creationId xmlns:a16="http://schemas.microsoft.com/office/drawing/2014/main" id="{CB49A21D-6EDA-4DE6-8620-1E7CDC24DEE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047" y="10"/>
            <a:ext cx="12191999" cy="6857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4415B6B9-2DD2-4D5D-9C3C-2B20792D575D}"/>
              </a:ext>
            </a:extLst>
          </p:cNvPr>
          <p:cNvSpPr>
            <a:spLocks noGrp="1"/>
          </p:cNvSpPr>
          <p:nvPr>
            <p:ph type="ctrTitle"/>
          </p:nvPr>
        </p:nvSpPr>
        <p:spPr>
          <a:xfrm>
            <a:off x="1100051" y="-788821"/>
            <a:ext cx="10058400" cy="3574778"/>
          </a:xfrm>
          <a:effectLst>
            <a:outerShdw blurRad="50800" dist="38100" dir="2700000" algn="tl" rotWithShape="0">
              <a:prstClr val="black">
                <a:alpha val="40000"/>
              </a:prstClr>
            </a:outerShdw>
          </a:effectLst>
        </p:spPr>
        <p:txBody>
          <a:bodyPr>
            <a:normAutofit/>
          </a:bodyPr>
          <a:lstStyle/>
          <a:p>
            <a:r>
              <a:rPr lang="en-US" sz="3600" dirty="0">
                <a:solidFill>
                  <a:srgbClr val="FFFFFF"/>
                </a:solidFill>
              </a:rPr>
              <a:t>One citizen sued a developer and the  FDEP to stop the destruction of wetlands in Orange County.</a:t>
            </a:r>
            <a:br>
              <a:rPr lang="en-US" sz="4800" dirty="0">
                <a:solidFill>
                  <a:srgbClr val="FFFFFF"/>
                </a:solidFill>
              </a:rPr>
            </a:br>
            <a:br>
              <a:rPr lang="en-US" sz="4800" dirty="0">
                <a:solidFill>
                  <a:srgbClr val="FFFFFF"/>
                </a:solidFill>
              </a:rPr>
            </a:br>
            <a:endParaRPr lang="en-US" sz="4800" dirty="0">
              <a:solidFill>
                <a:srgbClr val="FFFFFF"/>
              </a:solidFill>
            </a:endParaRPr>
          </a:p>
        </p:txBody>
      </p:sp>
      <p:sp>
        <p:nvSpPr>
          <p:cNvPr id="8" name="Subtitle 7">
            <a:extLst>
              <a:ext uri="{FF2B5EF4-FFF2-40B4-BE49-F238E27FC236}">
                <a16:creationId xmlns:a16="http://schemas.microsoft.com/office/drawing/2014/main" id="{9255B805-AB2D-4E2C-B180-934603CFF31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a:p>
            <a:endParaRPr lang="en-US" b="1" dirty="0">
              <a:solidFill>
                <a:srgbClr val="FFFFFF"/>
              </a:solidFill>
            </a:endParaRPr>
          </a:p>
        </p:txBody>
      </p:sp>
      <p:sp>
        <p:nvSpPr>
          <p:cNvPr id="17" name="TextBox 16">
            <a:extLst>
              <a:ext uri="{FF2B5EF4-FFF2-40B4-BE49-F238E27FC236}">
                <a16:creationId xmlns:a16="http://schemas.microsoft.com/office/drawing/2014/main" id="{245E7748-FDC3-E97C-F4A3-C129C26F463B}"/>
              </a:ext>
            </a:extLst>
          </p:cNvPr>
          <p:cNvSpPr txBox="1"/>
          <p:nvPr/>
        </p:nvSpPr>
        <p:spPr>
          <a:xfrm>
            <a:off x="890649" y="4977563"/>
            <a:ext cx="6789038" cy="769441"/>
          </a:xfrm>
          <a:prstGeom prst="rect">
            <a:avLst/>
          </a:prstGeom>
          <a:noFill/>
          <a:ln w="28575">
            <a:solidFill>
              <a:schemeClr val="accent2">
                <a:lumMod val="60000"/>
                <a:lumOff val="40000"/>
              </a:schemeClr>
            </a:solidFill>
          </a:ln>
        </p:spPr>
        <p:txBody>
          <a:bodyPr wrap="none" rtlCol="0">
            <a:spAutoFit/>
          </a:bodyPr>
          <a:lstStyle/>
          <a:p>
            <a:r>
              <a:rPr lang="en-US" sz="4400" b="1" dirty="0">
                <a:solidFill>
                  <a:schemeClr val="accent4">
                    <a:lumMod val="60000"/>
                    <a:lumOff val="40000"/>
                  </a:schemeClr>
                </a:solidFill>
              </a:rPr>
              <a:t>Court dismissed the lawsuit.</a:t>
            </a:r>
          </a:p>
        </p:txBody>
      </p:sp>
      <p:pic>
        <p:nvPicPr>
          <p:cNvPr id="10" name="Audio 9">
            <a:hlinkClick r:id="" action="ppaction://media"/>
            <a:extLst>
              <a:ext uri="{FF2B5EF4-FFF2-40B4-BE49-F238E27FC236}">
                <a16:creationId xmlns:a16="http://schemas.microsoft.com/office/drawing/2014/main" id="{9112E596-5D07-3658-3655-0549929FC0E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22469420"/>
      </p:ext>
    </p:extLst>
  </p:cSld>
  <p:clrMapOvr>
    <a:masterClrMapping/>
  </p:clrMapOvr>
  <mc:AlternateContent xmlns:mc="http://schemas.openxmlformats.org/markup-compatibility/2006">
    <mc:Choice xmlns:p14="http://schemas.microsoft.com/office/powerpoint/2010/main" Requires="p14">
      <p:transition spd="med" p14:dur="700" advTm="32192">
        <p:fade/>
      </p:transition>
    </mc:Choice>
    <mc:Fallback>
      <p:transition spd="med" advTm="321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0"/>
                </p:tgtEl>
              </p:cMediaNode>
            </p:audio>
          </p:childTnLst>
        </p:cTn>
      </p:par>
    </p:tnLst>
    <p:bldLst>
      <p:bldP spid="2"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B6B9-2DD2-4D5D-9C3C-2B20792D575D}"/>
              </a:ext>
            </a:extLst>
          </p:cNvPr>
          <p:cNvSpPr>
            <a:spLocks noGrp="1"/>
          </p:cNvSpPr>
          <p:nvPr>
            <p:ph type="ctrTitle"/>
          </p:nvPr>
        </p:nvSpPr>
        <p:spPr>
          <a:xfrm>
            <a:off x="959902" y="4682627"/>
            <a:ext cx="10518776" cy="1200329"/>
          </a:xfrm>
        </p:spPr>
        <p:txBody>
          <a:bodyPr wrap="square" anchor="b">
            <a:normAutofit fontScale="90000"/>
          </a:bodyPr>
          <a:lstStyle/>
          <a:p>
            <a:pPr algn="l"/>
            <a:br>
              <a:rPr lang="en-US" sz="2300" dirty="0">
                <a:solidFill>
                  <a:schemeClr val="bg1"/>
                </a:solidFill>
              </a:rPr>
            </a:br>
            <a:br>
              <a:rPr lang="en-US" sz="2300" dirty="0">
                <a:solidFill>
                  <a:schemeClr val="bg1"/>
                </a:solidFill>
              </a:rPr>
            </a:br>
            <a:r>
              <a:rPr lang="en-US" sz="4000" dirty="0">
                <a:solidFill>
                  <a:schemeClr val="accent1">
                    <a:lumMod val="40000"/>
                    <a:lumOff val="60000"/>
                  </a:schemeClr>
                </a:solidFill>
              </a:rPr>
              <a:t>State Preemption of local authority regarding nature.</a:t>
            </a:r>
            <a:br>
              <a:rPr lang="en-US" sz="2300" dirty="0">
                <a:solidFill>
                  <a:schemeClr val="accent1">
                    <a:lumMod val="40000"/>
                    <a:lumOff val="60000"/>
                  </a:schemeClr>
                </a:solidFill>
              </a:rPr>
            </a:br>
            <a:br>
              <a:rPr lang="en-US" sz="2300" dirty="0">
                <a:solidFill>
                  <a:schemeClr val="accent1">
                    <a:lumMod val="40000"/>
                    <a:lumOff val="60000"/>
                  </a:schemeClr>
                </a:solidFill>
              </a:rPr>
            </a:br>
            <a:endParaRPr lang="en-US" sz="2300" dirty="0">
              <a:solidFill>
                <a:schemeClr val="accent1">
                  <a:lumMod val="40000"/>
                  <a:lumOff val="60000"/>
                </a:schemeClr>
              </a:solidFill>
            </a:endParaRPr>
          </a:p>
        </p:txBody>
      </p:sp>
      <p:sp>
        <p:nvSpPr>
          <p:cNvPr id="8" name="Subtitle 7">
            <a:extLst>
              <a:ext uri="{FF2B5EF4-FFF2-40B4-BE49-F238E27FC236}">
                <a16:creationId xmlns:a16="http://schemas.microsoft.com/office/drawing/2014/main" id="{9255B805-AB2D-4E2C-B180-934603CFF31B}"/>
              </a:ext>
            </a:extLst>
          </p:cNvPr>
          <p:cNvSpPr>
            <a:spLocks noGrp="1"/>
          </p:cNvSpPr>
          <p:nvPr>
            <p:ph type="subTitle" idx="1"/>
          </p:nvPr>
        </p:nvSpPr>
        <p:spPr>
          <a:xfrm>
            <a:off x="827089" y="5551200"/>
            <a:ext cx="6583362" cy="1075952"/>
          </a:xfrm>
        </p:spPr>
        <p:txBody>
          <a:bodyPr anchor="t">
            <a:normAutofit/>
          </a:bodyPr>
          <a:lstStyle/>
          <a:p>
            <a:pPr algn="l"/>
            <a:endParaRPr lang="en-US" dirty="0">
              <a:solidFill>
                <a:schemeClr val="bg1"/>
              </a:solidFill>
            </a:endParaRPr>
          </a:p>
          <a:p>
            <a:pPr algn="l"/>
            <a:endParaRPr lang="en-US" b="1" dirty="0">
              <a:solidFill>
                <a:schemeClr val="bg1"/>
              </a:solidFill>
            </a:endParaRPr>
          </a:p>
        </p:txBody>
      </p:sp>
      <p:pic>
        <p:nvPicPr>
          <p:cNvPr id="9" name="Content Placeholder 4" descr="A picture containing bird, outdoor, water, aquatic bird&#10;&#10;Description automatically generated">
            <a:extLst>
              <a:ext uri="{FF2B5EF4-FFF2-40B4-BE49-F238E27FC236}">
                <a16:creationId xmlns:a16="http://schemas.microsoft.com/office/drawing/2014/main" id="{CB49A21D-6EDA-4DE6-8620-1E7CDC24DEE2}"/>
              </a:ext>
            </a:extLst>
          </p:cNvPr>
          <p:cNvPicPr>
            <a:picLocks noChangeAspect="1"/>
          </p:cNvPicPr>
          <p:nvPr/>
        </p:nvPicPr>
        <p:blipFill rotWithShape="1">
          <a:blip r:embed="rId6">
            <a:extLst>
              <a:ext uri="{28A0092B-C50C-407E-A947-70E740481C1C}">
                <a14:useLocalDpi xmlns:a14="http://schemas.microsoft.com/office/drawing/2010/main" val="0"/>
              </a:ext>
            </a:extLst>
          </a:blip>
          <a:srcRect t="11585" b="35082"/>
          <a:stretch/>
        </p:blipFill>
        <p:spPr>
          <a:xfrm>
            <a:off x="20" y="10"/>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pic>
        <p:nvPicPr>
          <p:cNvPr id="15" name="Audio 14">
            <a:hlinkClick r:id="" action="ppaction://media"/>
            <a:extLst>
              <a:ext uri="{FF2B5EF4-FFF2-40B4-BE49-F238E27FC236}">
                <a16:creationId xmlns:a16="http://schemas.microsoft.com/office/drawing/2014/main" id="{D451C357-AEFF-F079-AD7A-D03BDE8DD07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59122004"/>
      </p:ext>
    </p:extLst>
  </p:cSld>
  <p:clrMapOvr>
    <a:masterClrMapping/>
  </p:clrMapOvr>
  <mc:AlternateContent xmlns:mc="http://schemas.openxmlformats.org/markup-compatibility/2006">
    <mc:Choice xmlns:p14="http://schemas.microsoft.com/office/powerpoint/2010/main" Requires="p14">
      <p:transition spd="med" p14:dur="700" advTm="26852">
        <p:fade/>
      </p:transition>
    </mc:Choice>
    <mc:Fallback>
      <p:transition spd="med" advTm="26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51B22A-4A55-49CC-B443-BC0FF81A8EBF}"/>
              </a:ext>
            </a:extLst>
          </p:cNvPr>
          <p:cNvSpPr txBox="1"/>
          <p:nvPr/>
        </p:nvSpPr>
        <p:spPr>
          <a:xfrm>
            <a:off x="1670462" y="1148660"/>
            <a:ext cx="9531926" cy="4893647"/>
          </a:xfrm>
          <a:prstGeom prst="rect">
            <a:avLst/>
          </a:prstGeom>
          <a:noFill/>
        </p:spPr>
        <p:txBody>
          <a:bodyPr wrap="square">
            <a:spAutoFit/>
          </a:bodyPr>
          <a:lstStyle/>
          <a:p>
            <a:r>
              <a:rPr lang="en-US" sz="3200" dirty="0">
                <a:solidFill>
                  <a:schemeClr val="accent1">
                    <a:lumMod val="60000"/>
                    <a:lumOff val="40000"/>
                  </a:schemeClr>
                </a:solidFill>
              </a:rPr>
              <a:t>A local government </a:t>
            </a:r>
            <a:r>
              <a:rPr lang="en-US" sz="2000" dirty="0">
                <a:solidFill>
                  <a:schemeClr val="accent1">
                    <a:lumMod val="60000"/>
                    <a:lumOff val="40000"/>
                  </a:schemeClr>
                </a:solidFill>
              </a:rPr>
              <a:t>regulation, ordinance, code, rule, comprehensive plan, charter, or any other provision of law </a:t>
            </a:r>
            <a:r>
              <a:rPr lang="en-US" sz="3200" dirty="0">
                <a:solidFill>
                  <a:schemeClr val="accent1">
                    <a:lumMod val="60000"/>
                    <a:lumOff val="40000"/>
                  </a:schemeClr>
                </a:solidFill>
              </a:rPr>
              <a:t>may not recognize or grant any legal rights to a plant, an animal, a body of water, or any other part of the natural environment </a:t>
            </a:r>
            <a:r>
              <a:rPr lang="en-US" sz="2000" dirty="0">
                <a:solidFill>
                  <a:schemeClr val="accent1">
                    <a:lumMod val="60000"/>
                    <a:lumOff val="40000"/>
                  </a:schemeClr>
                </a:solidFill>
              </a:rPr>
              <a:t>that is not a person or political subdivision as defined in s. 1.01 </a:t>
            </a:r>
            <a:r>
              <a:rPr lang="en-US" sz="3200" dirty="0">
                <a:solidFill>
                  <a:schemeClr val="accent1">
                    <a:lumMod val="60000"/>
                    <a:lumOff val="40000"/>
                  </a:schemeClr>
                </a:solidFill>
              </a:rPr>
              <a:t>or grant such person </a:t>
            </a:r>
            <a:r>
              <a:rPr lang="en-US" sz="2000" dirty="0">
                <a:solidFill>
                  <a:schemeClr val="accent1">
                    <a:lumMod val="60000"/>
                    <a:lumOff val="40000"/>
                  </a:schemeClr>
                </a:solidFill>
              </a:rPr>
              <a:t>or</a:t>
            </a:r>
            <a:r>
              <a:rPr lang="en-US" sz="3200" dirty="0">
                <a:solidFill>
                  <a:schemeClr val="accent1">
                    <a:lumMod val="60000"/>
                    <a:lumOff val="40000"/>
                  </a:schemeClr>
                </a:solidFill>
              </a:rPr>
              <a:t> </a:t>
            </a:r>
            <a:r>
              <a:rPr lang="en-US" sz="2000" dirty="0">
                <a:solidFill>
                  <a:schemeClr val="accent1">
                    <a:lumMod val="60000"/>
                    <a:lumOff val="40000"/>
                  </a:schemeClr>
                </a:solidFill>
              </a:rPr>
              <a:t>political subdivision </a:t>
            </a:r>
            <a:r>
              <a:rPr lang="en-US" sz="3200" dirty="0">
                <a:solidFill>
                  <a:schemeClr val="accent1">
                    <a:lumMod val="60000"/>
                    <a:lumOff val="40000"/>
                  </a:schemeClr>
                </a:solidFill>
              </a:rPr>
              <a:t>any specific rights relating to the natural environment not </a:t>
            </a:r>
            <a:r>
              <a:rPr lang="en-US" sz="2000" dirty="0">
                <a:solidFill>
                  <a:schemeClr val="accent1">
                    <a:lumMod val="60000"/>
                    <a:lumOff val="40000"/>
                  </a:schemeClr>
                </a:solidFill>
              </a:rPr>
              <a:t>otherwise authorized in general law or</a:t>
            </a:r>
            <a:r>
              <a:rPr lang="en-US" sz="2000" b="1" dirty="0">
                <a:solidFill>
                  <a:schemeClr val="accent1">
                    <a:lumMod val="60000"/>
                    <a:lumOff val="40000"/>
                  </a:schemeClr>
                </a:solidFill>
              </a:rPr>
              <a:t> </a:t>
            </a:r>
            <a:r>
              <a:rPr lang="en-US" sz="3200" dirty="0">
                <a:solidFill>
                  <a:schemeClr val="accent1">
                    <a:lumMod val="60000"/>
                    <a:lumOff val="40000"/>
                  </a:schemeClr>
                </a:solidFill>
              </a:rPr>
              <a:t>specifically granted in the State Constitution.</a:t>
            </a:r>
          </a:p>
          <a:p>
            <a:r>
              <a:rPr lang="en-US" sz="2800" dirty="0">
                <a:solidFill>
                  <a:schemeClr val="accent1">
                    <a:lumMod val="60000"/>
                    <a:lumOff val="40000"/>
                  </a:schemeClr>
                </a:solidFill>
              </a:rPr>
              <a:t>                                             </a:t>
            </a:r>
          </a:p>
          <a:p>
            <a:r>
              <a:rPr lang="en-US" sz="2800" dirty="0">
                <a:solidFill>
                  <a:schemeClr val="accent1">
                    <a:lumMod val="60000"/>
                    <a:lumOff val="40000"/>
                  </a:schemeClr>
                </a:solidFill>
              </a:rPr>
              <a:t>                                                                    </a:t>
            </a:r>
            <a:r>
              <a:rPr lang="en-US" sz="2400" dirty="0">
                <a:solidFill>
                  <a:schemeClr val="accent1">
                    <a:lumMod val="60000"/>
                    <a:lumOff val="40000"/>
                  </a:schemeClr>
                </a:solidFill>
              </a:rPr>
              <a:t>2020 Clean Waterways Act</a:t>
            </a:r>
          </a:p>
        </p:txBody>
      </p:sp>
      <p:pic>
        <p:nvPicPr>
          <p:cNvPr id="22" name="Audio 21">
            <a:hlinkClick r:id="" action="ppaction://media"/>
            <a:extLst>
              <a:ext uri="{FF2B5EF4-FFF2-40B4-BE49-F238E27FC236}">
                <a16:creationId xmlns:a16="http://schemas.microsoft.com/office/drawing/2014/main" id="{DDFB2047-CE7D-CEE8-77E7-5FE0A5AA99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0636990"/>
      </p:ext>
    </p:extLst>
  </p:cSld>
  <p:clrMapOvr>
    <a:masterClrMapping/>
  </p:clrMapOvr>
  <mc:AlternateContent xmlns:mc="http://schemas.openxmlformats.org/markup-compatibility/2006">
    <mc:Choice xmlns:p14="http://schemas.microsoft.com/office/powerpoint/2010/main" Requires="p14">
      <p:transition spd="med" p14:dur="700" advTm="34932">
        <p:fade/>
      </p:transition>
    </mc:Choice>
    <mc:Fallback>
      <p:transition spd="med" advTm="34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A448F51-F88B-FC26-9C15-F4582052005C}"/>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8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008357-040B-487B-9F5F-CE20630AAE52}"/>
              </a:ext>
            </a:extLst>
          </p:cNvPr>
          <p:cNvSpPr txBox="1"/>
          <p:nvPr/>
        </p:nvSpPr>
        <p:spPr>
          <a:xfrm>
            <a:off x="831873" y="2151727"/>
            <a:ext cx="4603311" cy="2123658"/>
          </a:xfrm>
          <a:prstGeom prst="rect">
            <a:avLst/>
          </a:prstGeom>
          <a:noFill/>
        </p:spPr>
        <p:txBody>
          <a:bodyPr wrap="none" rtlCol="0">
            <a:spAutoFit/>
          </a:bodyPr>
          <a:lstStyle/>
          <a:p>
            <a:r>
              <a:rPr lang="en-US" sz="4400" dirty="0">
                <a:solidFill>
                  <a:schemeClr val="accent1">
                    <a:lumMod val="40000"/>
                    <a:lumOff val="60000"/>
                  </a:schemeClr>
                </a:solidFill>
              </a:rPr>
              <a:t>The Right to</a:t>
            </a:r>
          </a:p>
          <a:p>
            <a:r>
              <a:rPr lang="en-US" sz="4400" dirty="0">
                <a:solidFill>
                  <a:schemeClr val="accent1">
                    <a:lumMod val="40000"/>
                    <a:lumOff val="60000"/>
                  </a:schemeClr>
                </a:solidFill>
              </a:rPr>
              <a:t>Clean and Healthy  </a:t>
            </a:r>
          </a:p>
          <a:p>
            <a:r>
              <a:rPr lang="en-US" sz="4400" dirty="0">
                <a:solidFill>
                  <a:schemeClr val="accent1">
                    <a:lumMod val="40000"/>
                    <a:lumOff val="60000"/>
                  </a:schemeClr>
                </a:solidFill>
              </a:rPr>
              <a:t>Waters…</a:t>
            </a:r>
          </a:p>
        </p:txBody>
      </p:sp>
      <p:pic>
        <p:nvPicPr>
          <p:cNvPr id="8" name="Audio 7">
            <a:hlinkClick r:id="" action="ppaction://media"/>
            <a:extLst>
              <a:ext uri="{FF2B5EF4-FFF2-40B4-BE49-F238E27FC236}">
                <a16:creationId xmlns:a16="http://schemas.microsoft.com/office/drawing/2014/main" id="{7F784A96-AA0F-F7FB-5020-D534F43821C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183986B-6C97-30EC-F82B-5EEA1D9B57EB}"/>
              </a:ext>
            </a:extLst>
          </p:cNvPr>
          <p:cNvSpPr txBox="1"/>
          <p:nvPr/>
        </p:nvSpPr>
        <p:spPr>
          <a:xfrm>
            <a:off x="7223004" y="2291137"/>
            <a:ext cx="3575406" cy="2123658"/>
          </a:xfrm>
          <a:prstGeom prst="rect">
            <a:avLst/>
          </a:prstGeom>
          <a:noFill/>
        </p:spPr>
        <p:txBody>
          <a:bodyPr wrap="square" rtlCol="0">
            <a:spAutoFit/>
          </a:bodyPr>
          <a:lstStyle/>
          <a:p>
            <a:r>
              <a:rPr lang="en-US" sz="4400" dirty="0">
                <a:solidFill>
                  <a:srgbClr val="FF0000"/>
                </a:solidFill>
              </a:rPr>
              <a:t>Because the system isn’t working.</a:t>
            </a:r>
          </a:p>
        </p:txBody>
      </p:sp>
    </p:spTree>
    <p:custDataLst>
      <p:tags r:id="rId1"/>
    </p:custDataLst>
    <p:extLst>
      <p:ext uri="{BB962C8B-B14F-4D97-AF65-F5344CB8AC3E}">
        <p14:creationId xmlns:p14="http://schemas.microsoft.com/office/powerpoint/2010/main" val="3286831721"/>
      </p:ext>
    </p:extLst>
  </p:cSld>
  <p:clrMapOvr>
    <a:masterClrMapping/>
  </p:clrMapOvr>
  <mc:AlternateContent xmlns:mc="http://schemas.openxmlformats.org/markup-compatibility/2006">
    <mc:Choice xmlns:p14="http://schemas.microsoft.com/office/powerpoint/2010/main" Requires="p14">
      <p:transition spd="med" p14:dur="700" advTm="4236">
        <p:fade/>
      </p:transition>
    </mc:Choice>
    <mc:Fallback>
      <p:transition spd="med" advTm="42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D40DB0-7BC6-306F-7991-76D9397D312C}"/>
              </a:ext>
            </a:extLst>
          </p:cNvPr>
          <p:cNvSpPr txBox="1"/>
          <p:nvPr/>
        </p:nvSpPr>
        <p:spPr>
          <a:xfrm>
            <a:off x="2536884" y="1625001"/>
            <a:ext cx="7118231" cy="4278094"/>
          </a:xfrm>
          <a:prstGeom prst="rect">
            <a:avLst/>
          </a:prstGeom>
          <a:noFill/>
        </p:spPr>
        <p:txBody>
          <a:bodyPr wrap="none" rtlCol="0">
            <a:spAutoFit/>
          </a:bodyPr>
          <a:lstStyle/>
          <a:p>
            <a:pPr algn="ctr"/>
            <a:r>
              <a:rPr lang="en-US" sz="4000" dirty="0">
                <a:solidFill>
                  <a:schemeClr val="accent6"/>
                </a:solidFill>
              </a:rPr>
              <a:t>Blue-Green Algae Task Force </a:t>
            </a:r>
          </a:p>
          <a:p>
            <a:pPr algn="ctr"/>
            <a:r>
              <a:rPr lang="en-US" sz="4000" dirty="0">
                <a:solidFill>
                  <a:schemeClr val="accent6"/>
                </a:solidFill>
              </a:rPr>
              <a:t>Recommendations implemented:</a:t>
            </a:r>
          </a:p>
          <a:p>
            <a:pPr algn="ctr"/>
            <a:r>
              <a:rPr lang="en-US" sz="9600" dirty="0">
                <a:solidFill>
                  <a:srgbClr val="FF0000"/>
                </a:solidFill>
              </a:rPr>
              <a:t>         </a:t>
            </a:r>
          </a:p>
          <a:p>
            <a:endParaRPr lang="en-US" sz="9600" dirty="0">
              <a:solidFill>
                <a:srgbClr val="FF0000"/>
              </a:solidFill>
            </a:endParaRPr>
          </a:p>
        </p:txBody>
      </p:sp>
      <p:sp>
        <p:nvSpPr>
          <p:cNvPr id="3" name="TextBox 2">
            <a:extLst>
              <a:ext uri="{FF2B5EF4-FFF2-40B4-BE49-F238E27FC236}">
                <a16:creationId xmlns:a16="http://schemas.microsoft.com/office/drawing/2014/main" id="{1709CF0B-5EF2-B053-EBBB-ED46FAA92853}"/>
              </a:ext>
            </a:extLst>
          </p:cNvPr>
          <p:cNvSpPr txBox="1"/>
          <p:nvPr/>
        </p:nvSpPr>
        <p:spPr>
          <a:xfrm>
            <a:off x="2945081" y="5118265"/>
            <a:ext cx="184731" cy="1569660"/>
          </a:xfrm>
          <a:prstGeom prst="rect">
            <a:avLst/>
          </a:prstGeom>
          <a:noFill/>
        </p:spPr>
        <p:txBody>
          <a:bodyPr wrap="none" rtlCol="0">
            <a:spAutoFit/>
          </a:bodyPr>
          <a:lstStyle/>
          <a:p>
            <a:endParaRPr lang="en-US" sz="9600" dirty="0">
              <a:solidFill>
                <a:srgbClr val="FF0000"/>
              </a:solidFill>
            </a:endParaRPr>
          </a:p>
        </p:txBody>
      </p:sp>
      <p:sp>
        <p:nvSpPr>
          <p:cNvPr id="4" name="TextBox 3">
            <a:extLst>
              <a:ext uri="{FF2B5EF4-FFF2-40B4-BE49-F238E27FC236}">
                <a16:creationId xmlns:a16="http://schemas.microsoft.com/office/drawing/2014/main" id="{9C6371CC-E4F4-C218-1776-94F20A97C5C2}"/>
              </a:ext>
            </a:extLst>
          </p:cNvPr>
          <p:cNvSpPr txBox="1"/>
          <p:nvPr/>
        </p:nvSpPr>
        <p:spPr>
          <a:xfrm>
            <a:off x="4762005" y="3313215"/>
            <a:ext cx="2311851" cy="1569660"/>
          </a:xfrm>
          <a:prstGeom prst="rect">
            <a:avLst/>
          </a:prstGeom>
          <a:noFill/>
        </p:spPr>
        <p:txBody>
          <a:bodyPr wrap="none" rtlCol="0">
            <a:spAutoFit/>
          </a:bodyPr>
          <a:lstStyle/>
          <a:p>
            <a:r>
              <a:rPr lang="en-US" sz="9600" dirty="0">
                <a:solidFill>
                  <a:srgbClr val="FF0000"/>
                </a:solidFill>
              </a:rPr>
              <a:t>13%</a:t>
            </a:r>
            <a:endParaRPr lang="en-US" sz="9600" dirty="0"/>
          </a:p>
        </p:txBody>
      </p:sp>
      <p:pic>
        <p:nvPicPr>
          <p:cNvPr id="51" name="Audio 50">
            <a:hlinkClick r:id="" action="ppaction://media"/>
            <a:extLst>
              <a:ext uri="{FF2B5EF4-FFF2-40B4-BE49-F238E27FC236}">
                <a16:creationId xmlns:a16="http://schemas.microsoft.com/office/drawing/2014/main" id="{7061A246-B9A4-5F33-82DA-DA1E9DA6F44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67267092"/>
      </p:ext>
    </p:extLst>
  </p:cSld>
  <p:clrMapOvr>
    <a:masterClrMapping/>
  </p:clrMapOvr>
  <mc:AlternateContent xmlns:mc="http://schemas.openxmlformats.org/markup-compatibility/2006">
    <mc:Choice xmlns:p14="http://schemas.microsoft.com/office/powerpoint/2010/main" Requires="p14">
      <p:transition spd="med" p14:dur="700" advTm="41759">
        <p:fade/>
      </p:transition>
    </mc:Choice>
    <mc:Fallback>
      <p:transition spd="med" advTm="41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1"/>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5F622-04C9-4AED-A74E-B4C62EE272E7}"/>
              </a:ext>
            </a:extLst>
          </p:cNvPr>
          <p:cNvSpPr>
            <a:spLocks noGrp="1"/>
          </p:cNvSpPr>
          <p:nvPr>
            <p:ph type="ctrTitle"/>
          </p:nvPr>
        </p:nvSpPr>
        <p:spPr>
          <a:xfrm>
            <a:off x="6981824" y="1367673"/>
            <a:ext cx="4375151" cy="2665509"/>
          </a:xfrm>
        </p:spPr>
        <p:txBody>
          <a:bodyPr vert="horz" lIns="91440" tIns="45720" rIns="91440" bIns="45720" rtlCol="0" anchor="b">
            <a:normAutofit/>
          </a:bodyPr>
          <a:lstStyle/>
          <a:p>
            <a:pPr algn="r"/>
            <a:br>
              <a:rPr lang="en-US" sz="7200" b="1">
                <a:solidFill>
                  <a:schemeClr val="bg1"/>
                </a:solidFill>
              </a:rPr>
            </a:br>
            <a:endParaRPr lang="en-US" sz="7200" b="1">
              <a:solidFill>
                <a:schemeClr val="bg1"/>
              </a:solidFill>
            </a:endParaRPr>
          </a:p>
        </p:txBody>
      </p:sp>
      <p:sp>
        <p:nvSpPr>
          <p:cNvPr id="3" name="Subtitle 2">
            <a:extLst>
              <a:ext uri="{FF2B5EF4-FFF2-40B4-BE49-F238E27FC236}">
                <a16:creationId xmlns:a16="http://schemas.microsoft.com/office/drawing/2014/main" id="{822C211D-75F1-4837-8149-B05B26723B01}"/>
              </a:ext>
            </a:extLst>
          </p:cNvPr>
          <p:cNvSpPr>
            <a:spLocks noGrp="1"/>
          </p:cNvSpPr>
          <p:nvPr>
            <p:ph type="subTitle" idx="1"/>
          </p:nvPr>
        </p:nvSpPr>
        <p:spPr>
          <a:xfrm>
            <a:off x="6979182" y="4414180"/>
            <a:ext cx="4377793" cy="884538"/>
          </a:xfrm>
        </p:spPr>
        <p:txBody>
          <a:bodyPr vert="horz" lIns="91440" tIns="45720" rIns="91440" bIns="45720" rtlCol="0">
            <a:normAutofit/>
          </a:bodyPr>
          <a:lstStyle/>
          <a:p>
            <a:pPr algn="r"/>
            <a:endParaRPr lang="en-US" dirty="0">
              <a:solidFill>
                <a:schemeClr val="bg1"/>
              </a:solidFill>
            </a:endParaRPr>
          </a:p>
          <a:p>
            <a:pPr algn="r"/>
            <a:endParaRPr lang="en-US" dirty="0">
              <a:solidFill>
                <a:schemeClr val="bg1"/>
              </a:solidFill>
            </a:endParaRPr>
          </a:p>
        </p:txBody>
      </p:sp>
      <p:pic>
        <p:nvPicPr>
          <p:cNvPr id="8" name="38EB776D-DBDA-49F2-8FED-7FB728FB7D0F" descr="A river in a forest&#10;&#10;Description automatically generated with low confidence">
            <a:extLst>
              <a:ext uri="{FF2B5EF4-FFF2-40B4-BE49-F238E27FC236}">
                <a16:creationId xmlns:a16="http://schemas.microsoft.com/office/drawing/2014/main" id="{C292953B-12B3-4190-A099-A0B25E4A99D7}"/>
              </a:ext>
            </a:extLst>
          </p:cNvPr>
          <p:cNvPicPr>
            <a:picLocks/>
          </p:cNvPicPr>
          <p:nvPr/>
        </p:nvPicPr>
        <p:blipFill rotWithShape="1">
          <a:blip r:embed="rId6" r:link="rId7">
            <a:extLst>
              <a:ext uri="{28A0092B-C50C-407E-A947-70E740481C1C}">
                <a14:useLocalDpi xmlns:a14="http://schemas.microsoft.com/office/drawing/2010/main" val="0"/>
              </a:ext>
            </a:extLst>
          </a:blip>
          <a:srcRect t="22949" r="2" b="3801"/>
          <a:stretch>
            <a:fillRect/>
          </a:stretch>
        </p:blipFill>
        <p:spPr bwMode="auto">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solidFill>
            <a:srgbClr val="FFFFFF">
              <a:shade val="85000"/>
            </a:srgbClr>
          </a:solidFill>
          <a:effectLst>
            <a:outerShdw blurRad="381000" dist="152400" algn="tl" rotWithShape="0">
              <a:prstClr val="black">
                <a:alpha val="10000"/>
              </a:prstClr>
            </a:outerShdw>
          </a:effectLst>
          <a:scene3d>
            <a:camera prst="orthographicFront"/>
            <a:lightRig rig="twoPt" dir="t">
              <a:rot lat="0" lon="0" rev="7200000"/>
            </a:lightRig>
          </a:scene3d>
          <a:sp3d>
            <a:bevelT w="25400" h="19050"/>
            <a:contourClr>
              <a:srgbClr val="FFFFFF"/>
            </a:contourClr>
          </a:sp3d>
        </p:spPr>
      </p:pic>
      <p:sp>
        <p:nvSpPr>
          <p:cNvPr id="25" name="Freeform: Shape 24">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8">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56A3D9A2-6337-407A-BFAD-07E79C3392D9}"/>
              </a:ext>
            </a:extLst>
          </p:cNvPr>
          <p:cNvSpPr txBox="1"/>
          <p:nvPr/>
        </p:nvSpPr>
        <p:spPr>
          <a:xfrm>
            <a:off x="7085089" y="1203539"/>
            <a:ext cx="4904267" cy="2754600"/>
          </a:xfrm>
          <a:prstGeom prst="rect">
            <a:avLst/>
          </a:prstGeom>
          <a:noFill/>
        </p:spPr>
        <p:txBody>
          <a:bodyPr wrap="square">
            <a:spAutoFit/>
          </a:bodyPr>
          <a:lstStyle/>
          <a:p>
            <a:pPr>
              <a:spcAft>
                <a:spcPts val="600"/>
              </a:spcAft>
            </a:pPr>
            <a:br>
              <a:rPr lang="en-US" sz="2000" dirty="0">
                <a:solidFill>
                  <a:schemeClr val="accent1">
                    <a:lumMod val="40000"/>
                    <a:lumOff val="60000"/>
                  </a:schemeClr>
                </a:solidFill>
                <a:latin typeface="+mj-lt"/>
              </a:rPr>
            </a:br>
            <a:br>
              <a:rPr lang="en-US" sz="2000" dirty="0">
                <a:solidFill>
                  <a:schemeClr val="accent1">
                    <a:lumMod val="40000"/>
                    <a:lumOff val="60000"/>
                  </a:schemeClr>
                </a:solidFill>
                <a:latin typeface="+mj-lt"/>
              </a:rPr>
            </a:br>
            <a:br>
              <a:rPr lang="en-US" sz="2000" dirty="0">
                <a:solidFill>
                  <a:schemeClr val="accent1">
                    <a:lumMod val="40000"/>
                    <a:lumOff val="60000"/>
                  </a:schemeClr>
                </a:solidFill>
                <a:latin typeface="+mj-lt"/>
              </a:rPr>
            </a:br>
            <a:r>
              <a:rPr lang="en-US" sz="3600" dirty="0">
                <a:solidFill>
                  <a:schemeClr val="accent1">
                    <a:lumMod val="40000"/>
                    <a:lumOff val="60000"/>
                  </a:schemeClr>
                </a:solidFill>
                <a:latin typeface="+mj-lt"/>
              </a:rPr>
              <a:t>What is the solution?</a:t>
            </a:r>
          </a:p>
          <a:p>
            <a:pPr>
              <a:spcAft>
                <a:spcPts val="600"/>
              </a:spcAft>
            </a:pPr>
            <a:r>
              <a:rPr lang="en-US" sz="3600" dirty="0">
                <a:solidFill>
                  <a:schemeClr val="accent1">
                    <a:lumMod val="40000"/>
                    <a:lumOff val="60000"/>
                  </a:schemeClr>
                </a:solidFill>
                <a:latin typeface="+mj-lt"/>
              </a:rPr>
              <a:t>How do we correct the system?</a:t>
            </a:r>
          </a:p>
        </p:txBody>
      </p:sp>
      <p:sp>
        <p:nvSpPr>
          <p:cNvPr id="4" name="TextBox 3">
            <a:extLst>
              <a:ext uri="{FF2B5EF4-FFF2-40B4-BE49-F238E27FC236}">
                <a16:creationId xmlns:a16="http://schemas.microsoft.com/office/drawing/2014/main" id="{31AF86CC-9BB4-654B-51D1-206D33F6330B}"/>
              </a:ext>
            </a:extLst>
          </p:cNvPr>
          <p:cNvSpPr txBox="1"/>
          <p:nvPr/>
        </p:nvSpPr>
        <p:spPr>
          <a:xfrm>
            <a:off x="152400" y="6455466"/>
            <a:ext cx="1926771" cy="276999"/>
          </a:xfrm>
          <a:prstGeom prst="rect">
            <a:avLst/>
          </a:prstGeom>
          <a:noFill/>
        </p:spPr>
        <p:txBody>
          <a:bodyPr wrap="square" rtlCol="0">
            <a:spAutoFit/>
          </a:bodyPr>
          <a:lstStyle/>
          <a:p>
            <a:r>
              <a:rPr lang="en-US" sz="1200" dirty="0">
                <a:solidFill>
                  <a:schemeClr val="bg1"/>
                </a:solidFill>
              </a:rPr>
              <a:t>John Moran</a:t>
            </a:r>
          </a:p>
        </p:txBody>
      </p:sp>
      <p:pic>
        <p:nvPicPr>
          <p:cNvPr id="7" name="Audio 6">
            <a:hlinkClick r:id="" action="ppaction://media"/>
            <a:extLst>
              <a:ext uri="{FF2B5EF4-FFF2-40B4-BE49-F238E27FC236}">
                <a16:creationId xmlns:a16="http://schemas.microsoft.com/office/drawing/2014/main" id="{2168EC21-3734-62DE-E4A0-CECE8AF7B2B4}"/>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3125" t="-203125" r="-203125" b="-203125"/>
          <a:stretch>
            <a:fillRect/>
          </a:stretch>
        </p:blipFill>
        <p:spPr>
          <a:xfrm>
            <a:off x="10328275" y="4535970"/>
            <a:ext cx="2057400" cy="2057400"/>
          </a:xfrm>
          <a:prstGeom prst="ellipse">
            <a:avLst/>
          </a:prstGeom>
        </p:spPr>
      </p:pic>
    </p:spTree>
    <p:custDataLst>
      <p:tags r:id="rId1"/>
    </p:custDataLst>
    <p:extLst>
      <p:ext uri="{BB962C8B-B14F-4D97-AF65-F5344CB8AC3E}">
        <p14:creationId xmlns:p14="http://schemas.microsoft.com/office/powerpoint/2010/main" val="1604081873"/>
      </p:ext>
    </p:extLst>
  </p:cSld>
  <p:clrMapOvr>
    <a:masterClrMapping/>
  </p:clrMapOvr>
  <mc:AlternateContent xmlns:mc="http://schemas.openxmlformats.org/markup-compatibility/2006">
    <mc:Choice xmlns:p14="http://schemas.microsoft.com/office/powerpoint/2010/main" Requires="p14">
      <p:transition spd="med" p14:dur="700" advTm="25017">
        <p:fade/>
      </p:transition>
    </mc:Choice>
    <mc:Fallback>
      <p:transition spd="med" advTm="25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8A13B-AC61-5F5B-BFED-3B658D9DBEEE}"/>
              </a:ext>
            </a:extLst>
          </p:cNvPr>
          <p:cNvPicPr>
            <a:picLocks noChangeAspect="1"/>
          </p:cNvPicPr>
          <p:nvPr/>
        </p:nvPicPr>
        <p:blipFill>
          <a:blip r:embed="rId6"/>
          <a:stretch>
            <a:fillRect/>
          </a:stretch>
        </p:blipFill>
        <p:spPr>
          <a:xfrm>
            <a:off x="3788229" y="559056"/>
            <a:ext cx="7634473" cy="5556736"/>
          </a:xfrm>
          <a:prstGeom prst="rect">
            <a:avLst/>
          </a:prstGeom>
        </p:spPr>
      </p:pic>
      <p:sp>
        <p:nvSpPr>
          <p:cNvPr id="4" name="TextBox 3">
            <a:extLst>
              <a:ext uri="{FF2B5EF4-FFF2-40B4-BE49-F238E27FC236}">
                <a16:creationId xmlns:a16="http://schemas.microsoft.com/office/drawing/2014/main" id="{9EE66654-B005-B09E-8849-54D21D871029}"/>
              </a:ext>
            </a:extLst>
          </p:cNvPr>
          <p:cNvSpPr txBox="1"/>
          <p:nvPr/>
        </p:nvSpPr>
        <p:spPr>
          <a:xfrm>
            <a:off x="769298" y="5177642"/>
            <a:ext cx="4595751" cy="1200329"/>
          </a:xfrm>
          <a:prstGeom prst="rect">
            <a:avLst/>
          </a:prstGeom>
          <a:noFill/>
        </p:spPr>
        <p:txBody>
          <a:bodyPr wrap="square" rtlCol="0">
            <a:spAutoFit/>
          </a:bodyPr>
          <a:lstStyle/>
          <a:p>
            <a:r>
              <a:rPr lang="en-US" sz="7200" dirty="0">
                <a:solidFill>
                  <a:srgbClr val="FF0000"/>
                </a:solidFill>
              </a:rPr>
              <a:t>Act 13</a:t>
            </a:r>
          </a:p>
        </p:txBody>
      </p:sp>
      <p:pic>
        <p:nvPicPr>
          <p:cNvPr id="27" name="Audio 26">
            <a:hlinkClick r:id="" action="ppaction://media"/>
            <a:extLst>
              <a:ext uri="{FF2B5EF4-FFF2-40B4-BE49-F238E27FC236}">
                <a16:creationId xmlns:a16="http://schemas.microsoft.com/office/drawing/2014/main" id="{6BFC0385-3A4B-9E19-08AC-E5EF10D975A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pic>
        <p:nvPicPr>
          <p:cNvPr id="2" name="Picture 1" descr="A picture containing indoor, table, wall, desk&#10;&#10;Description automatically generated">
            <a:extLst>
              <a:ext uri="{FF2B5EF4-FFF2-40B4-BE49-F238E27FC236}">
                <a16:creationId xmlns:a16="http://schemas.microsoft.com/office/drawing/2014/main" id="{1754BBE1-DD7A-CDF3-A5A6-5AFFD39D2C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4311" y="891943"/>
            <a:ext cx="7342307" cy="489096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ustDataLst>
      <p:tags r:id="rId1"/>
    </p:custDataLst>
    <p:extLst>
      <p:ext uri="{BB962C8B-B14F-4D97-AF65-F5344CB8AC3E}">
        <p14:creationId xmlns:p14="http://schemas.microsoft.com/office/powerpoint/2010/main" val="200466703"/>
      </p:ext>
    </p:extLst>
  </p:cSld>
  <p:clrMapOvr>
    <a:masterClrMapping/>
  </p:clrMapOvr>
  <mc:AlternateContent xmlns:mc="http://schemas.openxmlformats.org/markup-compatibility/2006">
    <mc:Choice xmlns:p14="http://schemas.microsoft.com/office/powerpoint/2010/main" Requires="p14">
      <p:transition spd="med" p14:dur="700" advTm="97556">
        <p:fade/>
      </p:transition>
    </mc:Choice>
    <mc:Fallback>
      <p:transition spd="med" advTm="97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7"/>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3C833-E56E-6CC1-801F-46ACA6F6D0F0}"/>
              </a:ext>
            </a:extLst>
          </p:cNvPr>
          <p:cNvSpPr txBox="1"/>
          <p:nvPr/>
        </p:nvSpPr>
        <p:spPr>
          <a:xfrm>
            <a:off x="1726580" y="1130306"/>
            <a:ext cx="9035143" cy="2800767"/>
          </a:xfrm>
          <a:prstGeom prst="rect">
            <a:avLst/>
          </a:prstGeom>
          <a:noFill/>
        </p:spPr>
        <p:txBody>
          <a:bodyPr wrap="square">
            <a:spAutoFit/>
          </a:bodyPr>
          <a:lstStyle/>
          <a:p>
            <a:pPr marL="0" indent="0">
              <a:buNone/>
            </a:pPr>
            <a:r>
              <a:rPr lang="en-US" sz="36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“The people have the right to clean air, pure water, and to the preservation of the natural, scenic, historic, and aesthetic values of the environment.”</a:t>
            </a:r>
          </a:p>
          <a:p>
            <a:pPr marL="0" indent="0">
              <a:buNone/>
            </a:pPr>
            <a:r>
              <a:rPr lang="en-US" sz="3200" dirty="0">
                <a:solidFill>
                  <a:schemeClr val="accent1">
                    <a:lumMod val="60000"/>
                    <a:lumOff val="40000"/>
                  </a:schemeClr>
                </a:solidFill>
                <a:latin typeface="Calibri" panose="020F0502020204030204" pitchFamily="34" charset="0"/>
                <a:cs typeface="Times New Roman" panose="02020603050405020304" pitchFamily="18" charset="0"/>
              </a:rPr>
              <a:t>                       </a:t>
            </a:r>
            <a:r>
              <a:rPr lang="en-US" sz="2400" dirty="0">
                <a:solidFill>
                  <a:schemeClr val="accent1">
                    <a:lumMod val="60000"/>
                    <a:lumOff val="40000"/>
                  </a:schemeClr>
                </a:solidFill>
                <a:latin typeface="Calibri" panose="020F0502020204030204" pitchFamily="34" charset="0"/>
                <a:cs typeface="Times New Roman" panose="02020603050405020304" pitchFamily="18" charset="0"/>
              </a:rPr>
              <a:t>Pennsylvania Environmental Rights Amendment, 1972</a:t>
            </a:r>
            <a:endParaRPr lang="en-US" sz="2400" dirty="0">
              <a:solidFill>
                <a:schemeClr val="accent1">
                  <a:lumMod val="60000"/>
                  <a:lumOff val="40000"/>
                </a:schemeClr>
              </a:solidFill>
            </a:endParaRPr>
          </a:p>
        </p:txBody>
      </p:sp>
      <p:pic>
        <p:nvPicPr>
          <p:cNvPr id="23" name="Audio 22">
            <a:hlinkClick r:id="" action="ppaction://media"/>
            <a:extLst>
              <a:ext uri="{FF2B5EF4-FFF2-40B4-BE49-F238E27FC236}">
                <a16:creationId xmlns:a16="http://schemas.microsoft.com/office/drawing/2014/main" id="{23F4B3D4-A471-F9BD-EE15-7321DA5D54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5740824"/>
      </p:ext>
    </p:extLst>
  </p:cSld>
  <p:clrMapOvr>
    <a:masterClrMapping/>
  </p:clrMapOvr>
  <mc:AlternateContent xmlns:mc="http://schemas.openxmlformats.org/markup-compatibility/2006">
    <mc:Choice xmlns:p14="http://schemas.microsoft.com/office/powerpoint/2010/main" Requires="p14">
      <p:transition spd="med" p14:dur="700" advTm="43222">
        <p:fade/>
      </p:transition>
    </mc:Choice>
    <mc:Fallback>
      <p:transition spd="med" advTm="43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A4CF64-60FA-1A0E-D78A-1B8D05125E87}"/>
              </a:ext>
            </a:extLst>
          </p:cNvPr>
          <p:cNvSpPr txBox="1"/>
          <p:nvPr/>
        </p:nvSpPr>
        <p:spPr>
          <a:xfrm>
            <a:off x="1500027" y="1883431"/>
            <a:ext cx="9675687" cy="3241913"/>
          </a:xfrm>
          <a:prstGeom prst="rect">
            <a:avLst/>
          </a:prstGeom>
          <a:noFill/>
        </p:spPr>
        <p:txBody>
          <a:bodyPr wrap="square" rtlCol="0">
            <a:spAutoFit/>
          </a:bodyPr>
          <a:lstStyle/>
          <a:p>
            <a:pPr marL="114300" marR="0" lvl="0">
              <a:lnSpc>
                <a:spcPct val="90000"/>
              </a:lnSpc>
              <a:spcBef>
                <a:spcPts val="0"/>
              </a:spcBef>
              <a:spcAft>
                <a:spcPts val="800"/>
              </a:spcAft>
            </a:pPr>
            <a:r>
              <a:rPr lang="en-US" sz="4800" dirty="0">
                <a:solidFill>
                  <a:schemeClr val="accent1">
                    <a:lumMod val="60000"/>
                    <a:lumOff val="40000"/>
                  </a:schemeClr>
                </a:solidFill>
                <a:effectLst/>
              </a:rPr>
              <a:t>“It is not a historic accident that the Pennsylvania Constitution now places citizens’ environmental rights on par with their political rights.”</a:t>
            </a:r>
          </a:p>
          <a:p>
            <a:pPr marL="114300" marR="0" lvl="0">
              <a:lnSpc>
                <a:spcPct val="90000"/>
              </a:lnSpc>
              <a:spcBef>
                <a:spcPts val="0"/>
              </a:spcBef>
              <a:spcAft>
                <a:spcPts val="800"/>
              </a:spcAft>
            </a:pPr>
            <a:r>
              <a:rPr lang="en-US" sz="2800" dirty="0">
                <a:solidFill>
                  <a:schemeClr val="accent1">
                    <a:lumMod val="60000"/>
                    <a:lumOff val="40000"/>
                  </a:schemeClr>
                </a:solidFill>
              </a:rPr>
              <a:t>                                                      Pennsylvania Supreme Court </a:t>
            </a:r>
            <a:endParaRPr lang="en-US" sz="2800" dirty="0">
              <a:solidFill>
                <a:schemeClr val="accent1">
                  <a:lumMod val="60000"/>
                  <a:lumOff val="40000"/>
                </a:schemeClr>
              </a:solidFill>
              <a:effectLst/>
            </a:endParaRPr>
          </a:p>
        </p:txBody>
      </p:sp>
      <p:pic>
        <p:nvPicPr>
          <p:cNvPr id="13" name="Audio 12">
            <a:hlinkClick r:id="" action="ppaction://media"/>
            <a:extLst>
              <a:ext uri="{FF2B5EF4-FFF2-40B4-BE49-F238E27FC236}">
                <a16:creationId xmlns:a16="http://schemas.microsoft.com/office/drawing/2014/main" id="{F9E17822-71F9-2BFF-3EF8-B6216BA33B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3023070"/>
      </p:ext>
    </p:extLst>
  </p:cSld>
  <p:clrMapOvr>
    <a:masterClrMapping/>
  </p:clrMapOvr>
  <mc:AlternateContent xmlns:mc="http://schemas.openxmlformats.org/markup-compatibility/2006">
    <mc:Choice xmlns:p14="http://schemas.microsoft.com/office/powerpoint/2010/main" Requires="p14">
      <p:transition spd="med" p14:dur="700" advTm="45172">
        <p:fade/>
      </p:transition>
    </mc:Choice>
    <mc:Fallback>
      <p:transition spd="med" advTm="45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4" descr="Text&#10;&#10;Description automatically generated">
            <a:extLst>
              <a:ext uri="{FF2B5EF4-FFF2-40B4-BE49-F238E27FC236}">
                <a16:creationId xmlns:a16="http://schemas.microsoft.com/office/drawing/2014/main" id="{C07CECB4-97B6-9F98-6539-605A4AA3068A}"/>
              </a:ext>
            </a:extLst>
          </p:cNvPr>
          <p:cNvPicPr>
            <a:picLocks noChangeAspect="1"/>
          </p:cNvPicPr>
          <p:nvPr/>
        </p:nvPicPr>
        <p:blipFill rotWithShape="1">
          <a:blip r:embed="rId6">
            <a:extLst>
              <a:ext uri="{28A0092B-C50C-407E-A947-70E740481C1C}">
                <a14:useLocalDpi xmlns:a14="http://schemas.microsoft.com/office/drawing/2010/main" val="0"/>
              </a:ext>
            </a:extLst>
          </a:blip>
          <a:srcRect l="1919" r="11008" b="-1"/>
          <a:stretch/>
        </p:blipFill>
        <p:spPr>
          <a:xfrm>
            <a:off x="1047424" y="1095973"/>
            <a:ext cx="5399065" cy="4666053"/>
          </a:xfrm>
          <a:prstGeom prst="rect">
            <a:avLst/>
          </a:prstGeom>
          <a:ln w="57150">
            <a:solidFill>
              <a:schemeClr val="bg1"/>
            </a:solidFill>
          </a:ln>
          <a:effectLst/>
        </p:spPr>
      </p:pic>
      <p:sp>
        <p:nvSpPr>
          <p:cNvPr id="3" name="TextBox 2">
            <a:extLst>
              <a:ext uri="{FF2B5EF4-FFF2-40B4-BE49-F238E27FC236}">
                <a16:creationId xmlns:a16="http://schemas.microsoft.com/office/drawing/2014/main" id="{8344BC87-6251-664F-3A21-DE15801310DD}"/>
              </a:ext>
            </a:extLst>
          </p:cNvPr>
          <p:cNvSpPr txBox="1"/>
          <p:nvPr/>
        </p:nvSpPr>
        <p:spPr>
          <a:xfrm>
            <a:off x="7087811" y="1539239"/>
            <a:ext cx="4592561" cy="3779520"/>
          </a:xfrm>
          <a:prstGeom prst="rect">
            <a:avLst/>
          </a:prstGeom>
        </p:spPr>
        <p:txBody>
          <a:bodyPr vert="horz" lIns="91440" tIns="45720" rIns="91440" bIns="45720" rtlCol="0">
            <a:noAutofit/>
          </a:bodyPr>
          <a:lstStyle/>
          <a:p>
            <a:pPr>
              <a:lnSpc>
                <a:spcPct val="90000"/>
              </a:lnSpc>
              <a:spcAft>
                <a:spcPts val="600"/>
              </a:spcAft>
            </a:pPr>
            <a:r>
              <a:rPr lang="en-US" sz="2400" dirty="0">
                <a:solidFill>
                  <a:schemeClr val="accent1">
                    <a:lumMod val="60000"/>
                    <a:lumOff val="40000"/>
                  </a:schemeClr>
                </a:solidFill>
              </a:rPr>
              <a:t>SECTION 7. Natural resources and scenic beauty.—(a) It shall be the </a:t>
            </a:r>
            <a:r>
              <a:rPr lang="en-US" sz="3200" b="1" dirty="0">
                <a:solidFill>
                  <a:schemeClr val="accent1">
                    <a:lumMod val="60000"/>
                    <a:lumOff val="40000"/>
                  </a:schemeClr>
                </a:solidFill>
              </a:rPr>
              <a:t>policy </a:t>
            </a:r>
            <a:r>
              <a:rPr lang="en-US" sz="2400" dirty="0">
                <a:solidFill>
                  <a:schemeClr val="accent1">
                    <a:lumMod val="60000"/>
                    <a:lumOff val="40000"/>
                  </a:schemeClr>
                </a:solidFill>
              </a:rPr>
              <a:t>of the state to conserve and protect its natural resources and scenic beauty. Adequate provision shall be made by law for the abatement of air and water pollution and of excessive and unnecessary noise and for the conservation and protection of natural resources.</a:t>
            </a:r>
          </a:p>
        </p:txBody>
      </p:sp>
      <p:pic>
        <p:nvPicPr>
          <p:cNvPr id="27" name="Audio 26">
            <a:hlinkClick r:id="" action="ppaction://media"/>
            <a:extLst>
              <a:ext uri="{FF2B5EF4-FFF2-40B4-BE49-F238E27FC236}">
                <a16:creationId xmlns:a16="http://schemas.microsoft.com/office/drawing/2014/main" id="{A7586582-6774-F147-68C5-3CEEB362C5D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47878882"/>
      </p:ext>
    </p:extLst>
  </p:cSld>
  <p:clrMapOvr>
    <a:masterClrMapping/>
  </p:clrMapOvr>
  <mc:AlternateContent xmlns:mc="http://schemas.openxmlformats.org/markup-compatibility/2006">
    <mc:Choice xmlns:p14="http://schemas.microsoft.com/office/powerpoint/2010/main" Requires="p14">
      <p:transition spd="med" p14:dur="700" advTm="64723">
        <p:fade/>
      </p:transition>
    </mc:Choice>
    <mc:Fallback>
      <p:transition spd="med" advTm="647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7"/>
                </p:tgtEl>
              </p:cMediaNode>
            </p:audi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A448F51-F88B-FC26-9C15-F4582052005C}"/>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8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at an outdoor event&#10;&#10;Description automatically generated with medium confidence">
            <a:extLst>
              <a:ext uri="{FF2B5EF4-FFF2-40B4-BE49-F238E27FC236}">
                <a16:creationId xmlns:a16="http://schemas.microsoft.com/office/drawing/2014/main" id="{41C37656-E97A-AF90-B9AC-A9567BE64EE2}"/>
              </a:ext>
            </a:extLst>
          </p:cNvPr>
          <p:cNvPicPr>
            <a:picLocks noChangeAspect="1"/>
          </p:cNvPicPr>
          <p:nvPr/>
        </p:nvPicPr>
        <p:blipFill rotWithShape="1">
          <a:blip r:embed="rId5">
            <a:extLst>
              <a:ext uri="{28A0092B-C50C-407E-A947-70E740481C1C}">
                <a14:useLocalDpi xmlns:a14="http://schemas.microsoft.com/office/drawing/2010/main" val="0"/>
              </a:ext>
            </a:extLst>
          </a:blip>
          <a:srcRect t="2828" r="-1" b="11849"/>
          <a:stretch/>
        </p:blipFill>
        <p:spPr>
          <a:xfrm>
            <a:off x="6525453" y="10"/>
            <a:ext cx="5666547" cy="6857990"/>
          </a:xfrm>
          <a:prstGeom prst="rect">
            <a:avLst/>
          </a:prstGeom>
        </p:spPr>
      </p:pic>
      <p:sp>
        <p:nvSpPr>
          <p:cNvPr id="7" name="TextBox 6">
            <a:extLst>
              <a:ext uri="{FF2B5EF4-FFF2-40B4-BE49-F238E27FC236}">
                <a16:creationId xmlns:a16="http://schemas.microsoft.com/office/drawing/2014/main" id="{1F008357-040B-487B-9F5F-CE20630AAE52}"/>
              </a:ext>
            </a:extLst>
          </p:cNvPr>
          <p:cNvSpPr txBox="1"/>
          <p:nvPr/>
        </p:nvSpPr>
        <p:spPr>
          <a:xfrm>
            <a:off x="831873" y="2151727"/>
            <a:ext cx="4824975" cy="2923877"/>
          </a:xfrm>
          <a:prstGeom prst="rect">
            <a:avLst/>
          </a:prstGeom>
          <a:noFill/>
        </p:spPr>
        <p:txBody>
          <a:bodyPr wrap="none" rtlCol="0">
            <a:spAutoFit/>
          </a:bodyPr>
          <a:lstStyle/>
          <a:p>
            <a:r>
              <a:rPr lang="en-US" sz="4400" dirty="0">
                <a:solidFill>
                  <a:schemeClr val="accent1">
                    <a:lumMod val="40000"/>
                    <a:lumOff val="60000"/>
                  </a:schemeClr>
                </a:solidFill>
              </a:rPr>
              <a:t>The Right to</a:t>
            </a:r>
          </a:p>
          <a:p>
            <a:r>
              <a:rPr lang="en-US" sz="4400" dirty="0">
                <a:solidFill>
                  <a:schemeClr val="accent1">
                    <a:lumMod val="40000"/>
                    <a:lumOff val="60000"/>
                  </a:schemeClr>
                </a:solidFill>
              </a:rPr>
              <a:t>Clean and Healthy  </a:t>
            </a:r>
          </a:p>
          <a:p>
            <a:r>
              <a:rPr lang="en-US" sz="4400" dirty="0">
                <a:solidFill>
                  <a:schemeClr val="accent1">
                    <a:lumMod val="40000"/>
                    <a:lumOff val="60000"/>
                  </a:schemeClr>
                </a:solidFill>
              </a:rPr>
              <a:t>Waters</a:t>
            </a:r>
          </a:p>
          <a:p>
            <a:r>
              <a:rPr lang="en-US" sz="3200" dirty="0">
                <a:solidFill>
                  <a:schemeClr val="accent1">
                    <a:lumMod val="40000"/>
                    <a:lumOff val="60000"/>
                  </a:schemeClr>
                </a:solidFill>
              </a:rPr>
              <a:t>Constitutional Amendment</a:t>
            </a:r>
          </a:p>
          <a:p>
            <a:r>
              <a:rPr lang="en-US" sz="2000" dirty="0">
                <a:solidFill>
                  <a:schemeClr val="accent1">
                    <a:lumMod val="40000"/>
                    <a:lumOff val="60000"/>
                  </a:schemeClr>
                </a:solidFill>
              </a:rPr>
              <a:t>A Citizens’ Initiative</a:t>
            </a:r>
          </a:p>
        </p:txBody>
      </p:sp>
      <p:pic>
        <p:nvPicPr>
          <p:cNvPr id="17" name="Audio 16">
            <a:hlinkClick r:id="" action="ppaction://media"/>
            <a:extLst>
              <a:ext uri="{FF2B5EF4-FFF2-40B4-BE49-F238E27FC236}">
                <a16:creationId xmlns:a16="http://schemas.microsoft.com/office/drawing/2014/main" id="{96FFFD22-6208-E120-8183-D9E6CD1525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6919843"/>
      </p:ext>
    </p:extLst>
  </p:cSld>
  <p:clrMapOvr>
    <a:masterClrMapping/>
  </p:clrMapOvr>
  <mc:AlternateContent xmlns:mc="http://schemas.openxmlformats.org/markup-compatibility/2006">
    <mc:Choice xmlns:p14="http://schemas.microsoft.com/office/powerpoint/2010/main" Requires="p14">
      <p:transition spd="med" p14:dur="700" advTm="6720">
        <p:fade/>
      </p:transition>
    </mc:Choice>
    <mc:Fallback>
      <p:transition spd="med" advTm="6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38EB776D-DBDA-49F2-8FED-7FB728FB7D0F">
            <a:extLst>
              <a:ext uri="{FF2B5EF4-FFF2-40B4-BE49-F238E27FC236}">
                <a16:creationId xmlns:a16="http://schemas.microsoft.com/office/drawing/2014/main" id="{CE452413-4300-4CBF-8777-059672855170}"/>
              </a:ext>
            </a:extLst>
          </p:cNvPr>
          <p:cNvPicPr/>
          <p:nvPr/>
        </p:nvPicPr>
        <p:blipFill rotWithShape="1">
          <a:blip r:embed="rId5" r:link="rId6">
            <a:extLst>
              <a:ext uri="{28A0092B-C50C-407E-A947-70E740481C1C}">
                <a14:useLocalDpi xmlns:a14="http://schemas.microsoft.com/office/drawing/2010/main" val="0"/>
              </a:ext>
            </a:extLst>
          </a:blip>
          <a:srcRect t="1283" r="1" b="1"/>
          <a:stretch>
            <a:fillRect/>
          </a:stretch>
        </p:blipFill>
        <p:spPr bwMode="auto">
          <a:xfrm>
            <a:off x="20" y="10"/>
            <a:ext cx="4637226" cy="6857990"/>
          </a:xfrm>
          <a:prstGeom prst="rect">
            <a:avLst/>
          </a:prstGeom>
          <a:noFill/>
        </p:spPr>
      </p:pic>
      <p:sp>
        <p:nvSpPr>
          <p:cNvPr id="2" name="Title 1">
            <a:extLst>
              <a:ext uri="{FF2B5EF4-FFF2-40B4-BE49-F238E27FC236}">
                <a16:creationId xmlns:a16="http://schemas.microsoft.com/office/drawing/2014/main" id="{4415B6B9-2DD2-4D5D-9C3C-2B20792D575D}"/>
              </a:ext>
            </a:extLst>
          </p:cNvPr>
          <p:cNvSpPr>
            <a:spLocks noGrp="1"/>
          </p:cNvSpPr>
          <p:nvPr>
            <p:ph type="ctrTitle"/>
          </p:nvPr>
        </p:nvSpPr>
        <p:spPr>
          <a:xfrm>
            <a:off x="13665200" y="413101"/>
            <a:ext cx="297704" cy="3351602"/>
          </a:xfrm>
        </p:spPr>
        <p:txBody>
          <a:bodyPr>
            <a:normAutofit/>
          </a:bodyPr>
          <a:lstStyle/>
          <a:p>
            <a:pPr algn="l"/>
            <a:endParaRPr lang="en-US" dirty="0">
              <a:solidFill>
                <a:srgbClr val="0070C0"/>
              </a:solidFill>
            </a:endParaRPr>
          </a:p>
        </p:txBody>
      </p:sp>
      <p:sp>
        <p:nvSpPr>
          <p:cNvPr id="8" name="Subtitle 7">
            <a:extLst>
              <a:ext uri="{FF2B5EF4-FFF2-40B4-BE49-F238E27FC236}">
                <a16:creationId xmlns:a16="http://schemas.microsoft.com/office/drawing/2014/main" id="{9255B805-AB2D-4E2C-B180-934603CFF31B}"/>
              </a:ext>
            </a:extLst>
          </p:cNvPr>
          <p:cNvSpPr>
            <a:spLocks noGrp="1"/>
          </p:cNvSpPr>
          <p:nvPr>
            <p:ph type="subTitle" idx="1"/>
          </p:nvPr>
        </p:nvSpPr>
        <p:spPr>
          <a:xfrm>
            <a:off x="5239733" y="626461"/>
            <a:ext cx="7051040" cy="6047750"/>
          </a:xfrm>
        </p:spPr>
        <p:txBody>
          <a:bodyPr>
            <a:normAutofit fontScale="92500" lnSpcReduction="20000"/>
          </a:bodyPr>
          <a:lstStyle/>
          <a:p>
            <a:pPr algn="l"/>
            <a:r>
              <a:rPr lang="en-US" sz="4000" u="sng" dirty="0">
                <a:solidFill>
                  <a:schemeClr val="accent1">
                    <a:lumMod val="40000"/>
                    <a:lumOff val="60000"/>
                  </a:schemeClr>
                </a:solidFill>
                <a:latin typeface="+mj-lt"/>
              </a:rPr>
              <a:t>Ballot Summary: </a:t>
            </a:r>
            <a:br>
              <a:rPr lang="en-US" sz="4000" u="sng" dirty="0">
                <a:solidFill>
                  <a:schemeClr val="accent1">
                    <a:lumMod val="40000"/>
                    <a:lumOff val="60000"/>
                  </a:schemeClr>
                </a:solidFill>
                <a:latin typeface="+mj-lt"/>
              </a:rPr>
            </a:br>
            <a:br>
              <a:rPr lang="en-US" sz="4000" dirty="0">
                <a:solidFill>
                  <a:schemeClr val="accent1">
                    <a:lumMod val="40000"/>
                    <a:lumOff val="60000"/>
                  </a:schemeClr>
                </a:solidFill>
                <a:latin typeface="+mj-lt"/>
              </a:rPr>
            </a:br>
            <a:r>
              <a:rPr lang="en-US" sz="4000" dirty="0">
                <a:solidFill>
                  <a:schemeClr val="accent1">
                    <a:lumMod val="40000"/>
                    <a:lumOff val="60000"/>
                  </a:schemeClr>
                </a:solidFill>
                <a:latin typeface="+mj-lt"/>
              </a:rPr>
              <a:t>This amendment creates a </a:t>
            </a:r>
            <a:r>
              <a:rPr lang="en-US" sz="4000" b="1" dirty="0">
                <a:solidFill>
                  <a:schemeClr val="accent1">
                    <a:lumMod val="40000"/>
                    <a:lumOff val="60000"/>
                  </a:schemeClr>
                </a:solidFill>
                <a:latin typeface="+mj-lt"/>
              </a:rPr>
              <a:t>fundamental</a:t>
            </a:r>
            <a:r>
              <a:rPr lang="en-US" sz="4000" dirty="0">
                <a:solidFill>
                  <a:schemeClr val="accent1">
                    <a:lumMod val="40000"/>
                    <a:lumOff val="60000"/>
                  </a:schemeClr>
                </a:solidFill>
                <a:latin typeface="+mj-lt"/>
              </a:rPr>
              <a:t> right </a:t>
            </a:r>
            <a:r>
              <a:rPr lang="en-US" sz="4000" i="1" dirty="0">
                <a:solidFill>
                  <a:schemeClr val="accent1">
                    <a:lumMod val="40000"/>
                    <a:lumOff val="60000"/>
                  </a:schemeClr>
                </a:solidFill>
                <a:latin typeface="+mj-lt"/>
              </a:rPr>
              <a:t>to</a:t>
            </a:r>
            <a:r>
              <a:rPr lang="en-US" sz="4000" dirty="0">
                <a:solidFill>
                  <a:schemeClr val="accent1">
                    <a:lumMod val="40000"/>
                    <a:lumOff val="60000"/>
                  </a:schemeClr>
                </a:solidFill>
                <a:latin typeface="+mj-lt"/>
              </a:rPr>
              <a:t> clean and healthy waters. The amendment may be used to sue State executive agencies for harm or threatened harm to Florida’s waters, which include aquatic ecosystems. </a:t>
            </a:r>
          </a:p>
          <a:p>
            <a:pPr algn="l"/>
            <a:r>
              <a:rPr lang="en-US" sz="2600" dirty="0">
                <a:solidFill>
                  <a:schemeClr val="accent1">
                    <a:lumMod val="40000"/>
                    <a:lumOff val="60000"/>
                  </a:schemeClr>
                </a:solidFill>
                <a:latin typeface="+mj-lt"/>
              </a:rPr>
              <a:t>This amendment defines terms, identifies affected constitutional provisions in Article IV governing the executive branch, provides for civil action enforcement, allows attorney’s and expert witness fees to prevailing plaintiffs, and provides equitable remedies including restoration of waters.</a:t>
            </a:r>
            <a:br>
              <a:rPr lang="en-US" sz="2600" dirty="0">
                <a:solidFill>
                  <a:schemeClr val="bg1"/>
                </a:solidFill>
                <a:latin typeface="+mj-lt"/>
              </a:rPr>
            </a:br>
            <a:endParaRPr lang="en-US" sz="2600" dirty="0">
              <a:solidFill>
                <a:schemeClr val="accent5">
                  <a:lumMod val="60000"/>
                  <a:lumOff val="40000"/>
                </a:schemeClr>
              </a:solidFill>
              <a:latin typeface="+mj-lt"/>
            </a:endParaRPr>
          </a:p>
        </p:txBody>
      </p:sp>
      <p:sp>
        <p:nvSpPr>
          <p:cNvPr id="3" name="TextBox 2">
            <a:extLst>
              <a:ext uri="{FF2B5EF4-FFF2-40B4-BE49-F238E27FC236}">
                <a16:creationId xmlns:a16="http://schemas.microsoft.com/office/drawing/2014/main" id="{FB713BE4-27C3-397B-9233-4ED2951FA8D7}"/>
              </a:ext>
            </a:extLst>
          </p:cNvPr>
          <p:cNvSpPr txBox="1"/>
          <p:nvPr/>
        </p:nvSpPr>
        <p:spPr>
          <a:xfrm>
            <a:off x="3711960" y="6535711"/>
            <a:ext cx="2764971" cy="276999"/>
          </a:xfrm>
          <a:prstGeom prst="rect">
            <a:avLst/>
          </a:prstGeom>
          <a:noFill/>
        </p:spPr>
        <p:txBody>
          <a:bodyPr wrap="square" rtlCol="0">
            <a:spAutoFit/>
          </a:bodyPr>
          <a:lstStyle/>
          <a:p>
            <a:r>
              <a:rPr lang="en-US" sz="1200" dirty="0">
                <a:solidFill>
                  <a:schemeClr val="bg1"/>
                </a:solidFill>
              </a:rPr>
              <a:t>John Moran</a:t>
            </a:r>
          </a:p>
        </p:txBody>
      </p:sp>
      <p:pic>
        <p:nvPicPr>
          <p:cNvPr id="24" name="Audio 23">
            <a:hlinkClick r:id="" action="ppaction://media"/>
            <a:extLst>
              <a:ext uri="{FF2B5EF4-FFF2-40B4-BE49-F238E27FC236}">
                <a16:creationId xmlns:a16="http://schemas.microsoft.com/office/drawing/2014/main" id="{2DBDD56F-4383-797D-14DF-0812483D73F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1928341"/>
      </p:ext>
    </p:extLst>
  </p:cSld>
  <p:clrMapOvr>
    <a:masterClrMapping/>
  </p:clrMapOvr>
  <mc:AlternateContent xmlns:mc="http://schemas.openxmlformats.org/markup-compatibility/2006">
    <mc:Choice xmlns:p14="http://schemas.microsoft.com/office/powerpoint/2010/main" Requires="p14">
      <p:transition spd="med" p14:dur="700" advTm="58431">
        <p:fade/>
      </p:transition>
    </mc:Choice>
    <mc:Fallback>
      <p:transition spd="med" advTm="58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4" descr="Text&#10;&#10;Description automatically generated">
            <a:extLst>
              <a:ext uri="{FF2B5EF4-FFF2-40B4-BE49-F238E27FC236}">
                <a16:creationId xmlns:a16="http://schemas.microsoft.com/office/drawing/2014/main" id="{C07CECB4-97B6-9F98-6539-605A4AA3068A}"/>
              </a:ext>
            </a:extLst>
          </p:cNvPr>
          <p:cNvPicPr>
            <a:picLocks noChangeAspect="1"/>
          </p:cNvPicPr>
          <p:nvPr/>
        </p:nvPicPr>
        <p:blipFill rotWithShape="1">
          <a:blip r:embed="rId6">
            <a:extLst>
              <a:ext uri="{28A0092B-C50C-407E-A947-70E740481C1C}">
                <a14:useLocalDpi xmlns:a14="http://schemas.microsoft.com/office/drawing/2010/main" val="0"/>
              </a:ext>
            </a:extLst>
          </a:blip>
          <a:srcRect l="1919" r="11008" b="-1"/>
          <a:stretch/>
        </p:blipFill>
        <p:spPr>
          <a:xfrm>
            <a:off x="6566482" y="906448"/>
            <a:ext cx="4203604" cy="3632895"/>
          </a:xfrm>
          <a:prstGeom prst="rect">
            <a:avLst/>
          </a:prstGeom>
          <a:ln w="57150">
            <a:solidFill>
              <a:schemeClr val="bg1"/>
            </a:solidFill>
          </a:ln>
          <a:effectLst/>
        </p:spPr>
      </p:pic>
      <p:sp>
        <p:nvSpPr>
          <p:cNvPr id="3" name="TextBox 2">
            <a:extLst>
              <a:ext uri="{FF2B5EF4-FFF2-40B4-BE49-F238E27FC236}">
                <a16:creationId xmlns:a16="http://schemas.microsoft.com/office/drawing/2014/main" id="{8344BC87-6251-664F-3A21-DE15801310DD}"/>
              </a:ext>
            </a:extLst>
          </p:cNvPr>
          <p:cNvSpPr txBox="1"/>
          <p:nvPr/>
        </p:nvSpPr>
        <p:spPr>
          <a:xfrm>
            <a:off x="7076925" y="1095973"/>
            <a:ext cx="4592561" cy="3779520"/>
          </a:xfrm>
          <a:prstGeom prst="rect">
            <a:avLst/>
          </a:prstGeom>
        </p:spPr>
        <p:txBody>
          <a:bodyPr vert="horz" lIns="91440" tIns="45720" rIns="91440" bIns="45720" rtlCol="0">
            <a:noAutofit/>
          </a:bodyPr>
          <a:lstStyle/>
          <a:p>
            <a:pPr>
              <a:lnSpc>
                <a:spcPct val="90000"/>
              </a:lnSpc>
              <a:spcAft>
                <a:spcPts val="600"/>
              </a:spcAft>
            </a:pPr>
            <a:endParaRPr lang="en-US" sz="2800" dirty="0">
              <a:solidFill>
                <a:schemeClr val="accent1">
                  <a:lumMod val="40000"/>
                  <a:lumOff val="60000"/>
                </a:schemeClr>
              </a:solidFill>
            </a:endParaRPr>
          </a:p>
        </p:txBody>
      </p:sp>
      <p:sp>
        <p:nvSpPr>
          <p:cNvPr id="5" name="TextBox 4">
            <a:extLst>
              <a:ext uri="{FF2B5EF4-FFF2-40B4-BE49-F238E27FC236}">
                <a16:creationId xmlns:a16="http://schemas.microsoft.com/office/drawing/2014/main" id="{8A98DCF6-D4F2-9EA9-AAAA-81B3F08DDFE4}"/>
              </a:ext>
            </a:extLst>
          </p:cNvPr>
          <p:cNvSpPr txBox="1"/>
          <p:nvPr/>
        </p:nvSpPr>
        <p:spPr>
          <a:xfrm>
            <a:off x="1032958" y="906448"/>
            <a:ext cx="4440161" cy="3970318"/>
          </a:xfrm>
          <a:prstGeom prst="rect">
            <a:avLst/>
          </a:prstGeom>
          <a:noFill/>
        </p:spPr>
        <p:txBody>
          <a:bodyPr wrap="square">
            <a:spAutoFit/>
          </a:bodyPr>
          <a:lstStyle/>
          <a:p>
            <a:r>
              <a:rPr lang="en-US" sz="2400" dirty="0">
                <a:solidFill>
                  <a:schemeClr val="accent1">
                    <a:lumMod val="40000"/>
                    <a:lumOff val="60000"/>
                  </a:schemeClr>
                </a:solidFill>
                <a:effectLst/>
                <a:latin typeface="Arial" panose="020B0604020202020204" pitchFamily="34" charset="0"/>
              </a:rPr>
              <a:t>(b) DECLARATION OF RIGHT. The people have the inherent political power pursuant to Article I, Section 1 of this Constitution to create the fundamental right to clean and healthy waters. The people hereby declare this fundamental right, which is </a:t>
            </a:r>
            <a:r>
              <a:rPr lang="en-US" sz="3600" dirty="0">
                <a:solidFill>
                  <a:schemeClr val="accent1">
                    <a:lumMod val="40000"/>
                    <a:lumOff val="60000"/>
                  </a:schemeClr>
                </a:solidFill>
                <a:effectLst/>
                <a:latin typeface="Arial" panose="020B0604020202020204" pitchFamily="34" charset="0"/>
              </a:rPr>
              <a:t>indefeasible</a:t>
            </a:r>
            <a:r>
              <a:rPr lang="en-US" sz="2400" dirty="0">
                <a:solidFill>
                  <a:schemeClr val="accent1">
                    <a:lumMod val="40000"/>
                    <a:lumOff val="60000"/>
                  </a:schemeClr>
                </a:solidFill>
                <a:effectLst/>
                <a:latin typeface="Arial" panose="020B0604020202020204" pitchFamily="34" charset="0"/>
              </a:rPr>
              <a:t>.</a:t>
            </a:r>
            <a:endParaRPr lang="en-US" sz="2400" dirty="0">
              <a:solidFill>
                <a:schemeClr val="accent1">
                  <a:lumMod val="40000"/>
                  <a:lumOff val="60000"/>
                </a:schemeClr>
              </a:solidFill>
            </a:endParaRPr>
          </a:p>
        </p:txBody>
      </p:sp>
      <p:sp>
        <p:nvSpPr>
          <p:cNvPr id="6" name="TextBox 5">
            <a:extLst>
              <a:ext uri="{FF2B5EF4-FFF2-40B4-BE49-F238E27FC236}">
                <a16:creationId xmlns:a16="http://schemas.microsoft.com/office/drawing/2014/main" id="{90F71E6D-F39C-7C95-5249-D5DE0EB9380F}"/>
              </a:ext>
            </a:extLst>
          </p:cNvPr>
          <p:cNvSpPr txBox="1"/>
          <p:nvPr/>
        </p:nvSpPr>
        <p:spPr>
          <a:xfrm>
            <a:off x="1032958" y="5489887"/>
            <a:ext cx="10299071" cy="461665"/>
          </a:xfrm>
          <a:prstGeom prst="rect">
            <a:avLst/>
          </a:prstGeom>
          <a:noFill/>
        </p:spPr>
        <p:txBody>
          <a:bodyPr wrap="square" rtlCol="0">
            <a:spAutoFit/>
          </a:bodyPr>
          <a:lstStyle/>
          <a:p>
            <a:r>
              <a:rPr lang="en-US" sz="2400" dirty="0">
                <a:solidFill>
                  <a:srgbClr val="31C5B7"/>
                </a:solidFill>
              </a:rPr>
              <a:t>SECTION 1. Political power.—All political power is inherent in the people.</a:t>
            </a:r>
          </a:p>
        </p:txBody>
      </p:sp>
      <p:pic>
        <p:nvPicPr>
          <p:cNvPr id="15" name="Audio 14">
            <a:hlinkClick r:id="" action="ppaction://media"/>
            <a:extLst>
              <a:ext uri="{FF2B5EF4-FFF2-40B4-BE49-F238E27FC236}">
                <a16:creationId xmlns:a16="http://schemas.microsoft.com/office/drawing/2014/main" id="{29D14AD5-C866-6361-F323-A980E2F673B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25664255"/>
      </p:ext>
    </p:extLst>
  </p:cSld>
  <p:clrMapOvr>
    <a:masterClrMapping/>
  </p:clrMapOvr>
  <mc:AlternateContent xmlns:mc="http://schemas.openxmlformats.org/markup-compatibility/2006">
    <mc:Choice xmlns:p14="http://schemas.microsoft.com/office/powerpoint/2010/main" Requires="p14">
      <p:transition spd="med" p14:dur="700" advTm="81535">
        <p:fade/>
      </p:transition>
    </mc:Choice>
    <mc:Fallback>
      <p:transition spd="med" advTm="81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25084-F702-E67D-6683-B818F0BC57EC}"/>
              </a:ext>
            </a:extLst>
          </p:cNvPr>
          <p:cNvSpPr txBox="1"/>
          <p:nvPr/>
        </p:nvSpPr>
        <p:spPr>
          <a:xfrm>
            <a:off x="598714" y="4365171"/>
            <a:ext cx="11176000" cy="1323439"/>
          </a:xfrm>
          <a:prstGeom prst="rect">
            <a:avLst/>
          </a:prstGeom>
          <a:noFill/>
        </p:spPr>
        <p:txBody>
          <a:bodyPr wrap="square" rtlCol="0">
            <a:spAutoFit/>
          </a:bodyPr>
          <a:lstStyle/>
          <a:p>
            <a:r>
              <a:rPr lang="en-US" sz="2000" dirty="0">
                <a:solidFill>
                  <a:schemeClr val="accent6">
                    <a:lumMod val="60000"/>
                    <a:lumOff val="40000"/>
                  </a:schemeClr>
                </a:solidFill>
                <a:effectLst/>
                <a:latin typeface="Arial" panose="020B0604020202020204" pitchFamily="34" charset="0"/>
              </a:rPr>
              <a:t>(c) HARM PROHIBITED. It shall be unlawful, and considered a violation of the right to clean </a:t>
            </a:r>
          </a:p>
          <a:p>
            <a:r>
              <a:rPr lang="en-US" sz="2000" dirty="0">
                <a:solidFill>
                  <a:schemeClr val="accent6">
                    <a:lumMod val="60000"/>
                    <a:lumOff val="40000"/>
                  </a:schemeClr>
                </a:solidFill>
                <a:effectLst/>
                <a:latin typeface="Arial" panose="020B0604020202020204" pitchFamily="34" charset="0"/>
              </a:rPr>
              <a:t>and healthy waters, for a State executive agency, as defined herein, </a:t>
            </a:r>
            <a:r>
              <a:rPr lang="en-US" sz="2000" u="sng" dirty="0">
                <a:solidFill>
                  <a:schemeClr val="accent6">
                    <a:lumMod val="60000"/>
                    <a:lumOff val="40000"/>
                  </a:schemeClr>
                </a:solidFill>
                <a:effectLst/>
                <a:latin typeface="Arial" panose="020B0604020202020204" pitchFamily="34" charset="0"/>
              </a:rPr>
              <a:t>to harm or threaten to harm Florida waters by action or inaction</a:t>
            </a:r>
            <a:r>
              <a:rPr lang="en-US" sz="2000" dirty="0">
                <a:solidFill>
                  <a:schemeClr val="accent6">
                    <a:lumMod val="60000"/>
                    <a:lumOff val="40000"/>
                  </a:schemeClr>
                </a:solidFill>
                <a:effectLst/>
                <a:latin typeface="Arial" panose="020B0604020202020204" pitchFamily="34" charset="0"/>
              </a:rPr>
              <a:t>, including by regulation, rule, policy, plan, standard, permit, practice including management practice, activity, agreement</a:t>
            </a:r>
            <a:r>
              <a:rPr lang="en-US" sz="2000" dirty="0">
                <a:solidFill>
                  <a:schemeClr val="accent6">
                    <a:lumMod val="60000"/>
                    <a:lumOff val="40000"/>
                  </a:schemeClr>
                </a:solidFill>
                <a:latin typeface="Arial" panose="020B0604020202020204" pitchFamily="34" charset="0"/>
              </a:rPr>
              <a:t>…</a:t>
            </a:r>
            <a:endParaRPr lang="en-US" sz="2000" i="1" dirty="0">
              <a:solidFill>
                <a:schemeClr val="accent6">
                  <a:lumMod val="60000"/>
                  <a:lumOff val="40000"/>
                </a:schemeClr>
              </a:solidFill>
            </a:endParaRPr>
          </a:p>
        </p:txBody>
      </p:sp>
      <p:pic>
        <p:nvPicPr>
          <p:cNvPr id="4" name="Content Placeholder 4" descr="A body of water&#10;&#10;Description automatically generated">
            <a:extLst>
              <a:ext uri="{FF2B5EF4-FFF2-40B4-BE49-F238E27FC236}">
                <a16:creationId xmlns:a16="http://schemas.microsoft.com/office/drawing/2014/main" id="{63CB5853-7A8E-95C4-57AA-EF81E016FBC1}"/>
              </a:ext>
            </a:extLst>
          </p:cNvPr>
          <p:cNvPicPr>
            <a:picLocks noChangeAspect="1"/>
          </p:cNvPicPr>
          <p:nvPr/>
        </p:nvPicPr>
        <p:blipFill rotWithShape="1">
          <a:blip r:embed="rId5">
            <a:extLst>
              <a:ext uri="{28A0092B-C50C-407E-A947-70E740481C1C}">
                <a14:useLocalDpi xmlns:a14="http://schemas.microsoft.com/office/drawing/2010/main" val="0"/>
              </a:ext>
            </a:extLst>
          </a:blip>
          <a:srcRect t="7162" r="1" b="26183"/>
          <a:stretch/>
        </p:blipFill>
        <p:spPr>
          <a:xfrm>
            <a:off x="2373086" y="705661"/>
            <a:ext cx="7252062" cy="3214558"/>
          </a:xfrm>
          <a:prstGeom prst="rect">
            <a:avLst/>
          </a:prstGeom>
          <a:ln w="19050">
            <a:solidFill>
              <a:schemeClr val="bg1"/>
            </a:solidFill>
            <a:miter lim="800000"/>
          </a:ln>
        </p:spPr>
      </p:pic>
      <p:pic>
        <p:nvPicPr>
          <p:cNvPr id="7" name="Audio 6">
            <a:hlinkClick r:id="" action="ppaction://media"/>
            <a:extLst>
              <a:ext uri="{FF2B5EF4-FFF2-40B4-BE49-F238E27FC236}">
                <a16:creationId xmlns:a16="http://schemas.microsoft.com/office/drawing/2014/main" id="{4A60DF10-86B7-593B-0279-B9B03530779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7868744"/>
      </p:ext>
    </p:extLst>
  </p:cSld>
  <p:clrMapOvr>
    <a:masterClrMapping/>
  </p:clrMapOvr>
  <mc:AlternateContent xmlns:mc="http://schemas.openxmlformats.org/markup-compatibility/2006">
    <mc:Choice xmlns:p14="http://schemas.microsoft.com/office/powerpoint/2010/main" Requires="p14">
      <p:transition spd="med" p14:dur="700" advTm="22277">
        <p:fade/>
      </p:transition>
    </mc:Choice>
    <mc:Fallback>
      <p:transition spd="med" advTm="222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8EB776D-DBDA-49F2-8FED-7FB728FB7D0F">
            <a:extLst>
              <a:ext uri="{FF2B5EF4-FFF2-40B4-BE49-F238E27FC236}">
                <a16:creationId xmlns:a16="http://schemas.microsoft.com/office/drawing/2014/main" id="{FF709D58-970B-4E5C-8935-90C688F636A3}"/>
              </a:ext>
            </a:extLst>
          </p:cNvPr>
          <p:cNvPicPr>
            <a:picLocks/>
          </p:cNvPicPr>
          <p:nvPr/>
        </p:nvPicPr>
        <p:blipFill rotWithShape="1">
          <a:blip r:embed="rId5" r:link="rId6">
            <a:extLst>
              <a:ext uri="{28A0092B-C50C-407E-A947-70E740481C1C}">
                <a14:useLocalDpi xmlns:a14="http://schemas.microsoft.com/office/drawing/2010/main" val="0"/>
              </a:ext>
            </a:extLst>
          </a:blip>
          <a:srcRect t="40804" b="21650"/>
          <a:stretch>
            <a:fillRect/>
          </a:stretch>
        </p:blipFill>
        <p:spPr bwMode="auto">
          <a:xfrm>
            <a:off x="0" y="0"/>
            <a:ext cx="12191999" cy="68579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itle 1">
            <a:extLst>
              <a:ext uri="{FF2B5EF4-FFF2-40B4-BE49-F238E27FC236}">
                <a16:creationId xmlns:a16="http://schemas.microsoft.com/office/drawing/2014/main" id="{4415B6B9-2DD2-4D5D-9C3C-2B20792D575D}"/>
              </a:ext>
            </a:extLst>
          </p:cNvPr>
          <p:cNvSpPr>
            <a:spLocks noGrp="1"/>
          </p:cNvSpPr>
          <p:nvPr>
            <p:ph type="ctrTitle"/>
          </p:nvPr>
        </p:nvSpPr>
        <p:spPr>
          <a:xfrm>
            <a:off x="1150837" y="3231411"/>
            <a:ext cx="10058400" cy="1214313"/>
          </a:xfrm>
          <a:effectLst>
            <a:outerShdw blurRad="50800" dist="38100" dir="2700000" algn="tl" rotWithShape="0">
              <a:prstClr val="black">
                <a:alpha val="40000"/>
              </a:prstClr>
            </a:outerShdw>
          </a:effectLst>
        </p:spPr>
        <p:txBody>
          <a:bodyPr>
            <a:normAutofit/>
          </a:bodyPr>
          <a:lstStyle/>
          <a:p>
            <a:endParaRPr lang="en-US" sz="4000" dirty="0">
              <a:solidFill>
                <a:srgbClr val="FFFFFF"/>
              </a:solidFill>
            </a:endParaRPr>
          </a:p>
        </p:txBody>
      </p:sp>
      <p:sp>
        <p:nvSpPr>
          <p:cNvPr id="3" name="Subtitle 2">
            <a:extLst>
              <a:ext uri="{FF2B5EF4-FFF2-40B4-BE49-F238E27FC236}">
                <a16:creationId xmlns:a16="http://schemas.microsoft.com/office/drawing/2014/main" id="{375C5E87-DBA4-47F0-89BE-46DBE99DA959}"/>
              </a:ext>
            </a:extLst>
          </p:cNvPr>
          <p:cNvSpPr>
            <a:spLocks noGrp="1"/>
          </p:cNvSpPr>
          <p:nvPr>
            <p:ph type="subTitle" idx="1"/>
          </p:nvPr>
        </p:nvSpPr>
        <p:spPr>
          <a:xfrm>
            <a:off x="-1039367" y="3764703"/>
            <a:ext cx="48768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p:txBody>
      </p:sp>
      <p:sp>
        <p:nvSpPr>
          <p:cNvPr id="8" name="Subtitle 7">
            <a:extLst>
              <a:ext uri="{FF2B5EF4-FFF2-40B4-BE49-F238E27FC236}">
                <a16:creationId xmlns:a16="http://schemas.microsoft.com/office/drawing/2014/main" id="{9255B805-AB2D-4E2C-B180-934603CFF31B}"/>
              </a:ext>
            </a:extLst>
          </p:cNvPr>
          <p:cNvSpPr>
            <a:spLocks noGrp="1"/>
          </p:cNvSpPr>
          <p:nvPr>
            <p:ph type="subTitle" idx="4294967295"/>
          </p:nvPr>
        </p:nvSpPr>
        <p:spPr>
          <a:xfrm>
            <a:off x="0" y="2933700"/>
            <a:ext cx="9144000" cy="1982788"/>
          </a:xfrm>
        </p:spPr>
        <p:txBody>
          <a:bodyPr>
            <a:normAutofit/>
          </a:bodyPr>
          <a:lstStyle/>
          <a:p>
            <a:endParaRPr lang="en-US" dirty="0"/>
          </a:p>
          <a:p>
            <a:endParaRPr lang="en-US" sz="4000" dirty="0">
              <a:solidFill>
                <a:schemeClr val="bg1"/>
              </a:solidFill>
            </a:endParaRPr>
          </a:p>
        </p:txBody>
      </p:sp>
      <p:sp>
        <p:nvSpPr>
          <p:cNvPr id="5" name="TextBox 4">
            <a:extLst>
              <a:ext uri="{FF2B5EF4-FFF2-40B4-BE49-F238E27FC236}">
                <a16:creationId xmlns:a16="http://schemas.microsoft.com/office/drawing/2014/main" id="{BE39BEF0-31C6-41A8-8F10-6A10F105AC7C}"/>
              </a:ext>
            </a:extLst>
          </p:cNvPr>
          <p:cNvSpPr txBox="1"/>
          <p:nvPr/>
        </p:nvSpPr>
        <p:spPr>
          <a:xfrm>
            <a:off x="712369" y="6142600"/>
            <a:ext cx="3141174" cy="461665"/>
          </a:xfrm>
          <a:prstGeom prst="rect">
            <a:avLst/>
          </a:prstGeom>
          <a:noFill/>
        </p:spPr>
        <p:txBody>
          <a:bodyPr wrap="square" rtlCol="0">
            <a:spAutoFit/>
          </a:bodyPr>
          <a:lstStyle/>
          <a:p>
            <a:r>
              <a:rPr lang="en-US" sz="2400" dirty="0">
                <a:solidFill>
                  <a:schemeClr val="bg1"/>
                </a:solidFill>
              </a:rPr>
              <a:t>Photos: </a:t>
            </a:r>
            <a:r>
              <a:rPr lang="en-US" sz="2400" b="1" dirty="0">
                <a:solidFill>
                  <a:schemeClr val="bg1"/>
                </a:solidFill>
              </a:rPr>
              <a:t>John Moran </a:t>
            </a:r>
          </a:p>
        </p:txBody>
      </p:sp>
      <p:pic>
        <p:nvPicPr>
          <p:cNvPr id="23" name="Audio 22">
            <a:hlinkClick r:id="" action="ppaction://media"/>
            <a:extLst>
              <a:ext uri="{FF2B5EF4-FFF2-40B4-BE49-F238E27FC236}">
                <a16:creationId xmlns:a16="http://schemas.microsoft.com/office/drawing/2014/main" id="{E686A962-EAA0-E9BC-5C84-5370AB12F8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0406812"/>
      </p:ext>
    </p:extLst>
  </p:cSld>
  <p:clrMapOvr>
    <a:masterClrMapping/>
  </p:clrMapOvr>
  <mc:AlternateContent xmlns:mc="http://schemas.openxmlformats.org/markup-compatibility/2006">
    <mc:Choice xmlns:p14="http://schemas.microsoft.com/office/powerpoint/2010/main" Requires="p14">
      <p:transition spd="med" p14:dur="700" advTm="9390">
        <p:fade/>
      </p:transition>
    </mc:Choice>
    <mc:Fallback>
      <p:transition spd="med" advTm="9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09A1E-6D52-71D5-21CE-A0EEA58D85D1}"/>
              </a:ext>
            </a:extLst>
          </p:cNvPr>
          <p:cNvPicPr>
            <a:picLocks noChangeAspect="1"/>
          </p:cNvPicPr>
          <p:nvPr/>
        </p:nvPicPr>
        <p:blipFill>
          <a:blip r:embed="rId6"/>
          <a:stretch>
            <a:fillRect/>
          </a:stretch>
        </p:blipFill>
        <p:spPr>
          <a:xfrm>
            <a:off x="1750456" y="293914"/>
            <a:ext cx="8395030" cy="6056581"/>
          </a:xfrm>
          <a:prstGeom prst="rect">
            <a:avLst/>
          </a:prstGeom>
          <a:ln w="19050">
            <a:solidFill>
              <a:schemeClr val="bg1"/>
            </a:solidFill>
          </a:ln>
        </p:spPr>
      </p:pic>
      <p:pic>
        <p:nvPicPr>
          <p:cNvPr id="32" name="Audio 31">
            <a:hlinkClick r:id="" action="ppaction://media"/>
            <a:extLst>
              <a:ext uri="{FF2B5EF4-FFF2-40B4-BE49-F238E27FC236}">
                <a16:creationId xmlns:a16="http://schemas.microsoft.com/office/drawing/2014/main" id="{05E892FA-FA99-2D72-2A94-F044BC1EB7D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pic>
        <p:nvPicPr>
          <p:cNvPr id="3" name="Picture 2" descr="A picture containing water, outdoor, grass, lake">
            <a:extLst>
              <a:ext uri="{FF2B5EF4-FFF2-40B4-BE49-F238E27FC236}">
                <a16:creationId xmlns:a16="http://schemas.microsoft.com/office/drawing/2014/main" id="{A79E6E0A-10EF-4431-EF34-39AF24994E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678" y="470194"/>
            <a:ext cx="10330643" cy="582272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Box 3">
            <a:extLst>
              <a:ext uri="{FF2B5EF4-FFF2-40B4-BE49-F238E27FC236}">
                <a16:creationId xmlns:a16="http://schemas.microsoft.com/office/drawing/2014/main" id="{26E1EC58-4D6E-E0F5-12F4-8B2B28870021}"/>
              </a:ext>
            </a:extLst>
          </p:cNvPr>
          <p:cNvSpPr txBox="1"/>
          <p:nvPr/>
        </p:nvSpPr>
        <p:spPr>
          <a:xfrm>
            <a:off x="9101536" y="5747004"/>
            <a:ext cx="1722651" cy="369332"/>
          </a:xfrm>
          <a:prstGeom prst="rect">
            <a:avLst/>
          </a:prstGeom>
          <a:noFill/>
        </p:spPr>
        <p:txBody>
          <a:bodyPr wrap="none" rtlCol="0">
            <a:spAutoFit/>
          </a:bodyPr>
          <a:lstStyle/>
          <a:p>
            <a:r>
              <a:rPr lang="en-US" dirty="0">
                <a:solidFill>
                  <a:schemeClr val="bg1"/>
                </a:solidFill>
              </a:rPr>
              <a:t>Palm Beach Post</a:t>
            </a:r>
          </a:p>
        </p:txBody>
      </p:sp>
    </p:spTree>
    <p:custDataLst>
      <p:tags r:id="rId1"/>
    </p:custDataLst>
    <p:extLst>
      <p:ext uri="{BB962C8B-B14F-4D97-AF65-F5344CB8AC3E}">
        <p14:creationId xmlns:p14="http://schemas.microsoft.com/office/powerpoint/2010/main" val="2666458478"/>
      </p:ext>
    </p:extLst>
  </p:cSld>
  <p:clrMapOvr>
    <a:masterClrMapping/>
  </p:clrMapOvr>
  <mc:AlternateContent xmlns:mc="http://schemas.openxmlformats.org/markup-compatibility/2006">
    <mc:Choice xmlns:p14="http://schemas.microsoft.com/office/powerpoint/2010/main" Requires="p14">
      <p:transition spd="med" p14:dur="700" advTm="56630">
        <p:fade/>
      </p:transition>
    </mc:Choice>
    <mc:Fallback>
      <p:transition spd="med" advTm="56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07405-7CFE-8D66-FD3E-4FC90FD71415}"/>
              </a:ext>
            </a:extLst>
          </p:cNvPr>
          <p:cNvPicPr>
            <a:picLocks noChangeAspect="1"/>
          </p:cNvPicPr>
          <p:nvPr/>
        </p:nvPicPr>
        <p:blipFill>
          <a:blip r:embed="rId6"/>
          <a:stretch>
            <a:fillRect/>
          </a:stretch>
        </p:blipFill>
        <p:spPr>
          <a:xfrm>
            <a:off x="253917" y="221431"/>
            <a:ext cx="11684165" cy="5058950"/>
          </a:xfrm>
          <a:prstGeom prst="rect">
            <a:avLst/>
          </a:prstGeom>
        </p:spPr>
      </p:pic>
      <p:pic>
        <p:nvPicPr>
          <p:cNvPr id="17" name="Audio 16">
            <a:hlinkClick r:id="" action="ppaction://media"/>
            <a:extLst>
              <a:ext uri="{FF2B5EF4-FFF2-40B4-BE49-F238E27FC236}">
                <a16:creationId xmlns:a16="http://schemas.microsoft.com/office/drawing/2014/main" id="{28F156D4-87AF-427D-D107-C52CC267D98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0EC0CD1-C5AF-D5E4-2B9F-59595E45B0CA}"/>
              </a:ext>
            </a:extLst>
          </p:cNvPr>
          <p:cNvSpPr txBox="1"/>
          <p:nvPr/>
        </p:nvSpPr>
        <p:spPr>
          <a:xfrm>
            <a:off x="1669178" y="5858900"/>
            <a:ext cx="8853642" cy="523220"/>
          </a:xfrm>
          <a:prstGeom prst="rect">
            <a:avLst/>
          </a:prstGeom>
          <a:noFill/>
        </p:spPr>
        <p:txBody>
          <a:bodyPr wrap="none" rtlCol="0">
            <a:spAutoFit/>
          </a:bodyPr>
          <a:lstStyle/>
          <a:p>
            <a:r>
              <a:rPr lang="en-US" sz="2800" dirty="0">
                <a:solidFill>
                  <a:schemeClr val="accent6">
                    <a:lumMod val="60000"/>
                    <a:lumOff val="40000"/>
                  </a:schemeClr>
                </a:solidFill>
              </a:rPr>
              <a:t>215 million gallons of polluted wastewater into Tampa Bay</a:t>
            </a:r>
          </a:p>
        </p:txBody>
      </p:sp>
    </p:spTree>
    <p:custDataLst>
      <p:tags r:id="rId1"/>
    </p:custDataLst>
    <p:extLst>
      <p:ext uri="{BB962C8B-B14F-4D97-AF65-F5344CB8AC3E}">
        <p14:creationId xmlns:p14="http://schemas.microsoft.com/office/powerpoint/2010/main" val="2665077311"/>
      </p:ext>
    </p:extLst>
  </p:cSld>
  <p:clrMapOvr>
    <a:masterClrMapping/>
  </p:clrMapOvr>
  <mc:AlternateContent xmlns:mc="http://schemas.openxmlformats.org/markup-compatibility/2006">
    <mc:Choice xmlns:p14="http://schemas.microsoft.com/office/powerpoint/2010/main" Requires="p14">
      <p:transition spd="med" p14:dur="700" advTm="66512">
        <p:fade/>
      </p:transition>
    </mc:Choice>
    <mc:Fallback>
      <p:transition spd="med" advTm="66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0DF7AC32-B049-1395-565D-A171E11A5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419100"/>
            <a:ext cx="7620000" cy="5715000"/>
          </a:xfrm>
          <a:prstGeom prst="rect">
            <a:avLst/>
          </a:prstGeom>
        </p:spPr>
      </p:pic>
      <p:sp>
        <p:nvSpPr>
          <p:cNvPr id="5" name="TextBox 4">
            <a:extLst>
              <a:ext uri="{FF2B5EF4-FFF2-40B4-BE49-F238E27FC236}">
                <a16:creationId xmlns:a16="http://schemas.microsoft.com/office/drawing/2014/main" id="{ED94FA5C-36DE-F85E-0A74-4A53A373C51E}"/>
              </a:ext>
            </a:extLst>
          </p:cNvPr>
          <p:cNvSpPr txBox="1"/>
          <p:nvPr/>
        </p:nvSpPr>
        <p:spPr>
          <a:xfrm>
            <a:off x="2579914" y="6346371"/>
            <a:ext cx="8632371" cy="369332"/>
          </a:xfrm>
          <a:prstGeom prst="rect">
            <a:avLst/>
          </a:prstGeom>
          <a:noFill/>
        </p:spPr>
        <p:txBody>
          <a:bodyPr wrap="square">
            <a:spAutoFit/>
          </a:bodyPr>
          <a:lstStyle/>
          <a:p>
            <a:r>
              <a:rPr lang="en-US" dirty="0">
                <a:solidFill>
                  <a:schemeClr val="accent1">
                    <a:lumMod val="40000"/>
                    <a:lumOff val="60000"/>
                  </a:schemeClr>
                </a:solidFill>
                <a:effectLst/>
                <a:latin typeface="Times New Roman" panose="02020603050405020304" pitchFamily="18" charset="0"/>
              </a:rPr>
              <a:t>The IRL Council and Indian River Lagoon National Estuary Program / 2020</a:t>
            </a:r>
            <a:endParaRPr lang="en-US" dirty="0">
              <a:solidFill>
                <a:schemeClr val="accent1">
                  <a:lumMod val="40000"/>
                  <a:lumOff val="60000"/>
                </a:schemeClr>
              </a:solidFill>
            </a:endParaRPr>
          </a:p>
        </p:txBody>
      </p:sp>
      <p:pic>
        <p:nvPicPr>
          <p:cNvPr id="29" name="Audio 28">
            <a:hlinkClick r:id="" action="ppaction://media"/>
            <a:extLst>
              <a:ext uri="{FF2B5EF4-FFF2-40B4-BE49-F238E27FC236}">
                <a16:creationId xmlns:a16="http://schemas.microsoft.com/office/drawing/2014/main" id="{55BBC39C-FBD0-C6E6-E8E2-6E42B7A765E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6898372"/>
      </p:ext>
    </p:extLst>
  </p:cSld>
  <p:clrMapOvr>
    <a:masterClrMapping/>
  </p:clrMapOvr>
  <mc:AlternateContent xmlns:mc="http://schemas.openxmlformats.org/markup-compatibility/2006">
    <mc:Choice xmlns:p14="http://schemas.microsoft.com/office/powerpoint/2010/main" Requires="p14">
      <p:transition spd="med" p14:dur="700" advTm="26434">
        <p:fade/>
      </p:transition>
    </mc:Choice>
    <mc:Fallback>
      <p:transition spd="med" advTm="264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25FCF-3C5F-972E-886A-B58A836C3CC5}"/>
              </a:ext>
            </a:extLst>
          </p:cNvPr>
          <p:cNvPicPr>
            <a:picLocks noChangeAspect="1"/>
          </p:cNvPicPr>
          <p:nvPr/>
        </p:nvPicPr>
        <p:blipFill>
          <a:blip r:embed="rId5"/>
          <a:stretch>
            <a:fillRect/>
          </a:stretch>
        </p:blipFill>
        <p:spPr>
          <a:xfrm>
            <a:off x="2819400" y="292880"/>
            <a:ext cx="6797801" cy="6238549"/>
          </a:xfrm>
          <a:prstGeom prst="rect">
            <a:avLst/>
          </a:prstGeom>
        </p:spPr>
      </p:pic>
      <p:pic>
        <p:nvPicPr>
          <p:cNvPr id="27" name="Audio 26">
            <a:hlinkClick r:id="" action="ppaction://media"/>
            <a:extLst>
              <a:ext uri="{FF2B5EF4-FFF2-40B4-BE49-F238E27FC236}">
                <a16:creationId xmlns:a16="http://schemas.microsoft.com/office/drawing/2014/main" id="{B9C1D9FB-44A6-F633-19AB-C77C7512D7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7BFB28D6-BFE5-86C3-CFB3-A7C24C1A78DA}"/>
              </a:ext>
            </a:extLst>
          </p:cNvPr>
          <p:cNvSpPr txBox="1"/>
          <p:nvPr/>
        </p:nvSpPr>
        <p:spPr>
          <a:xfrm>
            <a:off x="976044" y="6094329"/>
            <a:ext cx="1303627" cy="369332"/>
          </a:xfrm>
          <a:prstGeom prst="rect">
            <a:avLst/>
          </a:prstGeom>
          <a:noFill/>
        </p:spPr>
        <p:txBody>
          <a:bodyPr wrap="none" rtlCol="0">
            <a:spAutoFit/>
          </a:bodyPr>
          <a:lstStyle/>
          <a:p>
            <a:r>
              <a:rPr lang="en-US" dirty="0">
                <a:solidFill>
                  <a:schemeClr val="bg1"/>
                </a:solidFill>
              </a:rPr>
              <a:t>John Moran</a:t>
            </a:r>
          </a:p>
        </p:txBody>
      </p:sp>
    </p:spTree>
    <p:extLst>
      <p:ext uri="{BB962C8B-B14F-4D97-AF65-F5344CB8AC3E}">
        <p14:creationId xmlns:p14="http://schemas.microsoft.com/office/powerpoint/2010/main" val="655316281"/>
      </p:ext>
    </p:extLst>
  </p:cSld>
  <p:clrMapOvr>
    <a:masterClrMapping/>
  </p:clrMapOvr>
  <mc:AlternateContent xmlns:mc="http://schemas.openxmlformats.org/markup-compatibility/2006">
    <mc:Choice xmlns:p14="http://schemas.microsoft.com/office/powerpoint/2010/main" Requires="p14">
      <p:transition spd="med" p14:dur="700" advTm="20513">
        <p:fade/>
      </p:transition>
    </mc:Choice>
    <mc:Fallback>
      <p:transition spd="med" advTm="20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90386841-F584-4899-B571-02741A066D40">
            <a:extLst>
              <a:ext uri="{FF2B5EF4-FFF2-40B4-BE49-F238E27FC236}">
                <a16:creationId xmlns:a16="http://schemas.microsoft.com/office/drawing/2014/main" id="{8EE0E54D-50C8-F5C4-FFE7-4FE8BDA0352B}"/>
              </a:ext>
            </a:extLst>
          </p:cNvPr>
          <p:cNvPicPr>
            <a:picLocks/>
          </p:cNvPicPr>
          <p:nvPr/>
        </p:nvPicPr>
        <p:blipFill rotWithShape="1">
          <a:blip r:embed="rId4" r:link="rId5">
            <a:extLst>
              <a:ext uri="{28A0092B-C50C-407E-A947-70E740481C1C}">
                <a14:useLocalDpi xmlns:a14="http://schemas.microsoft.com/office/drawing/2010/main" val="0"/>
              </a:ext>
            </a:extLst>
          </a:blip>
          <a:srcRect t="1642" r="1" b="9707"/>
          <a:stretch>
            <a:fillRect/>
          </a:stretch>
        </p:blipFill>
        <p:spPr bwMode="auto">
          <a:xfrm>
            <a:off x="545576" y="985218"/>
            <a:ext cx="10955029" cy="4887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740764D6-9B49-427F-032D-B9B9DA8EA18A}"/>
              </a:ext>
            </a:extLst>
          </p:cNvPr>
          <p:cNvSpPr txBox="1"/>
          <p:nvPr/>
        </p:nvSpPr>
        <p:spPr>
          <a:xfrm>
            <a:off x="10068674" y="6000107"/>
            <a:ext cx="1303627" cy="369332"/>
          </a:xfrm>
          <a:prstGeom prst="rect">
            <a:avLst/>
          </a:prstGeom>
          <a:noFill/>
        </p:spPr>
        <p:txBody>
          <a:bodyPr wrap="none" rtlCol="0">
            <a:spAutoFit/>
          </a:bodyPr>
          <a:lstStyle/>
          <a:p>
            <a:r>
              <a:rPr lang="en-US" dirty="0">
                <a:solidFill>
                  <a:schemeClr val="bg1"/>
                </a:solidFill>
              </a:rPr>
              <a:t>John Moran</a:t>
            </a:r>
          </a:p>
        </p:txBody>
      </p:sp>
      <p:pic>
        <p:nvPicPr>
          <p:cNvPr id="32" name="Audio 31">
            <a:hlinkClick r:id="" action="ppaction://media"/>
            <a:extLst>
              <a:ext uri="{FF2B5EF4-FFF2-40B4-BE49-F238E27FC236}">
                <a16:creationId xmlns:a16="http://schemas.microsoft.com/office/drawing/2014/main" id="{412D99FA-A113-9D3C-B021-BFDD7103CA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9234157"/>
      </p:ext>
    </p:extLst>
  </p:cSld>
  <p:clrMapOvr>
    <a:masterClrMapping/>
  </p:clrMapOvr>
  <mc:AlternateContent xmlns:mc="http://schemas.openxmlformats.org/markup-compatibility/2006">
    <mc:Choice xmlns:p14="http://schemas.microsoft.com/office/powerpoint/2010/main" Requires="p14">
      <p:transition spd="med" p14:dur="700" advTm="16217">
        <p:fade/>
      </p:transition>
    </mc:Choice>
    <mc:Fallback>
      <p:transition spd="med" advTm="16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0764D6-9B49-427F-032D-B9B9DA8EA18A}"/>
              </a:ext>
            </a:extLst>
          </p:cNvPr>
          <p:cNvSpPr txBox="1"/>
          <p:nvPr/>
        </p:nvSpPr>
        <p:spPr>
          <a:xfrm>
            <a:off x="10068674" y="6000107"/>
            <a:ext cx="1303627" cy="369332"/>
          </a:xfrm>
          <a:prstGeom prst="rect">
            <a:avLst/>
          </a:prstGeom>
          <a:noFill/>
        </p:spPr>
        <p:txBody>
          <a:bodyPr wrap="none" rtlCol="0">
            <a:spAutoFit/>
          </a:bodyPr>
          <a:lstStyle/>
          <a:p>
            <a:r>
              <a:rPr lang="en-US" dirty="0">
                <a:solidFill>
                  <a:schemeClr val="bg1"/>
                </a:solidFill>
              </a:rPr>
              <a:t>John Moran</a:t>
            </a:r>
          </a:p>
        </p:txBody>
      </p:sp>
      <p:pic>
        <p:nvPicPr>
          <p:cNvPr id="7" name="Audio 6">
            <a:hlinkClick r:id="" action="ppaction://media"/>
            <a:extLst>
              <a:ext uri="{FF2B5EF4-FFF2-40B4-BE49-F238E27FC236}">
                <a16:creationId xmlns:a16="http://schemas.microsoft.com/office/drawing/2014/main" id="{55825240-9957-B653-3951-582EE5728B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4" name="3D55236E-9D77-4AAA-AAFA-CA5AEC890869">
            <a:extLst>
              <a:ext uri="{FF2B5EF4-FFF2-40B4-BE49-F238E27FC236}">
                <a16:creationId xmlns:a16="http://schemas.microsoft.com/office/drawing/2014/main" id="{34B1D275-E09D-35AA-9D90-2E0A5EDEF319}"/>
              </a:ext>
            </a:extLst>
          </p:cNvPr>
          <p:cNvPicPr>
            <a:picLocks/>
          </p:cNvPicPr>
          <p:nvPr/>
        </p:nvPicPr>
        <p:blipFill rotWithShape="1">
          <a:blip r:embed="rId5" r:link="rId6">
            <a:extLst>
              <a:ext uri="{28A0092B-C50C-407E-A947-70E740481C1C}">
                <a14:useLocalDpi xmlns:a14="http://schemas.microsoft.com/office/drawing/2010/main" val="0"/>
              </a:ext>
            </a:extLst>
          </a:blip>
          <a:srcRect l="559" r="1" b="1"/>
          <a:stretch>
            <a:fillRect/>
          </a:stretch>
        </p:blipFill>
        <p:spPr bwMode="auto">
          <a:xfrm>
            <a:off x="4510562" y="550874"/>
            <a:ext cx="7163222" cy="4808332"/>
          </a:xfrm>
          <a:prstGeom prst="rect">
            <a:avLst/>
          </a:prstGeom>
          <a:noFill/>
          <a:ln>
            <a:solidFill>
              <a:schemeClr val="bg1"/>
            </a:solidFill>
          </a:ln>
          <a:effectLst/>
        </p:spPr>
      </p:pic>
      <p:sp>
        <p:nvSpPr>
          <p:cNvPr id="5" name="TextBox 4">
            <a:extLst>
              <a:ext uri="{FF2B5EF4-FFF2-40B4-BE49-F238E27FC236}">
                <a16:creationId xmlns:a16="http://schemas.microsoft.com/office/drawing/2014/main" id="{2790B3DD-044A-B2DD-F6DA-D94371423B57}"/>
              </a:ext>
            </a:extLst>
          </p:cNvPr>
          <p:cNvSpPr txBox="1"/>
          <p:nvPr/>
        </p:nvSpPr>
        <p:spPr>
          <a:xfrm>
            <a:off x="1047964" y="2116476"/>
            <a:ext cx="2547991" cy="1446550"/>
          </a:xfrm>
          <a:prstGeom prst="rect">
            <a:avLst/>
          </a:prstGeom>
          <a:noFill/>
        </p:spPr>
        <p:txBody>
          <a:bodyPr wrap="square" rtlCol="0">
            <a:spAutoFit/>
          </a:bodyPr>
          <a:lstStyle/>
          <a:p>
            <a:r>
              <a:rPr lang="en-US" sz="4400" dirty="0">
                <a:solidFill>
                  <a:schemeClr val="accent1">
                    <a:lumMod val="40000"/>
                    <a:lumOff val="60000"/>
                  </a:schemeClr>
                </a:solidFill>
              </a:rPr>
              <a:t>How can you help?</a:t>
            </a:r>
          </a:p>
        </p:txBody>
      </p:sp>
    </p:spTree>
    <p:extLst>
      <p:ext uri="{BB962C8B-B14F-4D97-AF65-F5344CB8AC3E}">
        <p14:creationId xmlns:p14="http://schemas.microsoft.com/office/powerpoint/2010/main" val="2740938834"/>
      </p:ext>
    </p:extLst>
  </p:cSld>
  <p:clrMapOvr>
    <a:masterClrMapping/>
  </p:clrMapOvr>
  <mc:AlternateContent xmlns:mc="http://schemas.openxmlformats.org/markup-compatibility/2006">
    <mc:Choice xmlns:p14="http://schemas.microsoft.com/office/powerpoint/2010/main" Requires="p14">
      <p:transition spd="med" p14:dur="700" advTm="17517">
        <p:fade/>
      </p:transition>
    </mc:Choice>
    <mc:Fallback>
      <p:transition spd="med" advTm="17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ground, person, outdoor&#10;&#10;Description automatically generated">
            <a:extLst>
              <a:ext uri="{FF2B5EF4-FFF2-40B4-BE49-F238E27FC236}">
                <a16:creationId xmlns:a16="http://schemas.microsoft.com/office/drawing/2014/main" id="{7396413B-0853-96B3-BAA3-97F5DE330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903133"/>
            <a:ext cx="7010907" cy="5258181"/>
          </a:xfrm>
          <a:prstGeom prst="rect">
            <a:avLst/>
          </a:prstGeom>
          <a:ln>
            <a:solidFill>
              <a:schemeClr val="bg1"/>
            </a:solidFill>
          </a:ln>
        </p:spPr>
      </p:pic>
      <p:sp>
        <p:nvSpPr>
          <p:cNvPr id="4" name="TextBox 3">
            <a:extLst>
              <a:ext uri="{FF2B5EF4-FFF2-40B4-BE49-F238E27FC236}">
                <a16:creationId xmlns:a16="http://schemas.microsoft.com/office/drawing/2014/main" id="{22F3A2E6-C135-361E-A831-F6EB5B207F6F}"/>
              </a:ext>
            </a:extLst>
          </p:cNvPr>
          <p:cNvSpPr txBox="1"/>
          <p:nvPr/>
        </p:nvSpPr>
        <p:spPr>
          <a:xfrm>
            <a:off x="8599714" y="1098126"/>
            <a:ext cx="2754086" cy="2031325"/>
          </a:xfrm>
          <a:prstGeom prst="rect">
            <a:avLst/>
          </a:prstGeom>
          <a:noFill/>
        </p:spPr>
        <p:txBody>
          <a:bodyPr wrap="square">
            <a:spAutoFit/>
          </a:bodyPr>
          <a:lstStyle/>
          <a:p>
            <a:r>
              <a:rPr lang="en-US" sz="3600" dirty="0">
                <a:solidFill>
                  <a:srgbClr val="FFFFFF"/>
                </a:solidFill>
              </a:rPr>
              <a:t>We need petition gatherers.</a:t>
            </a:r>
            <a:br>
              <a:rPr lang="en-US" sz="1800" dirty="0">
                <a:solidFill>
                  <a:srgbClr val="FFFFFF"/>
                </a:solidFill>
              </a:rPr>
            </a:br>
            <a:endParaRPr lang="en-US" dirty="0"/>
          </a:p>
        </p:txBody>
      </p:sp>
      <p:sp>
        <p:nvSpPr>
          <p:cNvPr id="5" name="TextBox 4">
            <a:extLst>
              <a:ext uri="{FF2B5EF4-FFF2-40B4-BE49-F238E27FC236}">
                <a16:creationId xmlns:a16="http://schemas.microsoft.com/office/drawing/2014/main" id="{176BF912-64EB-5F87-9B48-D67E263EAD63}"/>
              </a:ext>
            </a:extLst>
          </p:cNvPr>
          <p:cNvSpPr txBox="1"/>
          <p:nvPr/>
        </p:nvSpPr>
        <p:spPr>
          <a:xfrm>
            <a:off x="8599714" y="3320763"/>
            <a:ext cx="2264229" cy="1938992"/>
          </a:xfrm>
          <a:prstGeom prst="rect">
            <a:avLst/>
          </a:prstGeom>
          <a:noFill/>
        </p:spPr>
        <p:txBody>
          <a:bodyPr wrap="square" rtlCol="0">
            <a:spAutoFit/>
          </a:bodyPr>
          <a:lstStyle/>
          <a:p>
            <a:r>
              <a:rPr lang="en-US" sz="2400" dirty="0">
                <a:solidFill>
                  <a:schemeClr val="accent1">
                    <a:lumMod val="40000"/>
                    <a:lumOff val="60000"/>
                  </a:schemeClr>
                </a:solidFill>
              </a:rPr>
              <a:t>We need 900,000 signed and approved petitions by Nov. 30, 2023.</a:t>
            </a:r>
          </a:p>
        </p:txBody>
      </p:sp>
      <p:pic>
        <p:nvPicPr>
          <p:cNvPr id="15" name="Audio 14">
            <a:hlinkClick r:id="" action="ppaction://media"/>
            <a:extLst>
              <a:ext uri="{FF2B5EF4-FFF2-40B4-BE49-F238E27FC236}">
                <a16:creationId xmlns:a16="http://schemas.microsoft.com/office/drawing/2014/main" id="{5E68F0F8-B840-ECBA-7DF3-ABCCA5BC5D7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693053429"/>
      </p:ext>
    </p:extLst>
  </p:cSld>
  <p:clrMapOvr>
    <a:masterClrMapping/>
  </p:clrMapOvr>
  <mc:AlternateContent xmlns:mc="http://schemas.openxmlformats.org/markup-compatibility/2006">
    <mc:Choice xmlns:p14="http://schemas.microsoft.com/office/powerpoint/2010/main" Requires="p14">
      <p:transition spd="med" p14:dur="700" advTm="25458">
        <p:fade/>
      </p:transition>
    </mc:Choice>
    <mc:Fallback>
      <p:transition spd="med" advTm="25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5"/>
                </p:tgtEl>
              </p:cMediaNode>
            </p:audio>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ground, person, outdoor&#10;&#10;Description automatically generated">
            <a:extLst>
              <a:ext uri="{FF2B5EF4-FFF2-40B4-BE49-F238E27FC236}">
                <a16:creationId xmlns:a16="http://schemas.microsoft.com/office/drawing/2014/main" id="{7396413B-0853-96B3-BAA3-97F5DE330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903133"/>
            <a:ext cx="7010907" cy="5258181"/>
          </a:xfrm>
          <a:prstGeom prst="rect">
            <a:avLst/>
          </a:prstGeom>
          <a:ln>
            <a:solidFill>
              <a:schemeClr val="bg1"/>
            </a:solidFill>
          </a:ln>
        </p:spPr>
      </p:pic>
      <p:sp>
        <p:nvSpPr>
          <p:cNvPr id="4" name="TextBox 3">
            <a:extLst>
              <a:ext uri="{FF2B5EF4-FFF2-40B4-BE49-F238E27FC236}">
                <a16:creationId xmlns:a16="http://schemas.microsoft.com/office/drawing/2014/main" id="{22F3A2E6-C135-361E-A831-F6EB5B207F6F}"/>
              </a:ext>
            </a:extLst>
          </p:cNvPr>
          <p:cNvSpPr txBox="1"/>
          <p:nvPr/>
        </p:nvSpPr>
        <p:spPr>
          <a:xfrm>
            <a:off x="8599714" y="1098126"/>
            <a:ext cx="2754086" cy="2031325"/>
          </a:xfrm>
          <a:prstGeom prst="rect">
            <a:avLst/>
          </a:prstGeom>
          <a:noFill/>
        </p:spPr>
        <p:txBody>
          <a:bodyPr wrap="square">
            <a:spAutoFit/>
          </a:bodyPr>
          <a:lstStyle/>
          <a:p>
            <a:r>
              <a:rPr lang="en-US" sz="3600" dirty="0">
                <a:solidFill>
                  <a:srgbClr val="FFFFFF"/>
                </a:solidFill>
              </a:rPr>
              <a:t>We need petition gatherers.</a:t>
            </a:r>
            <a:br>
              <a:rPr lang="en-US" sz="1800" dirty="0">
                <a:solidFill>
                  <a:srgbClr val="FFFFFF"/>
                </a:solidFill>
              </a:rPr>
            </a:br>
            <a:endParaRPr lang="en-US" dirty="0"/>
          </a:p>
        </p:txBody>
      </p:sp>
      <p:sp>
        <p:nvSpPr>
          <p:cNvPr id="5" name="TextBox 4">
            <a:extLst>
              <a:ext uri="{FF2B5EF4-FFF2-40B4-BE49-F238E27FC236}">
                <a16:creationId xmlns:a16="http://schemas.microsoft.com/office/drawing/2014/main" id="{176BF912-64EB-5F87-9B48-D67E263EAD63}"/>
              </a:ext>
            </a:extLst>
          </p:cNvPr>
          <p:cNvSpPr txBox="1"/>
          <p:nvPr/>
        </p:nvSpPr>
        <p:spPr>
          <a:xfrm>
            <a:off x="8599714" y="3320763"/>
            <a:ext cx="2754086" cy="1754326"/>
          </a:xfrm>
          <a:prstGeom prst="rect">
            <a:avLst/>
          </a:prstGeom>
          <a:noFill/>
        </p:spPr>
        <p:txBody>
          <a:bodyPr wrap="square" rtlCol="0">
            <a:spAutoFit/>
          </a:bodyPr>
          <a:lstStyle/>
          <a:p>
            <a:endParaRPr lang="en-US" sz="2400" dirty="0">
              <a:solidFill>
                <a:schemeClr val="accent1">
                  <a:lumMod val="40000"/>
                  <a:lumOff val="60000"/>
                </a:schemeClr>
              </a:solidFill>
            </a:endParaRPr>
          </a:p>
          <a:p>
            <a:r>
              <a:rPr lang="en-US" sz="2800" dirty="0">
                <a:solidFill>
                  <a:schemeClr val="accent1">
                    <a:lumMod val="40000"/>
                    <a:lumOff val="60000"/>
                  </a:schemeClr>
                </a:solidFill>
              </a:rPr>
              <a:t>Florida Supreme Court review </a:t>
            </a:r>
            <a:r>
              <a:rPr lang="en-US" sz="2800">
                <a:solidFill>
                  <a:schemeClr val="accent1">
                    <a:lumMod val="40000"/>
                    <a:lumOff val="60000"/>
                  </a:schemeClr>
                </a:solidFill>
              </a:rPr>
              <a:t>by April 22</a:t>
            </a:r>
            <a:r>
              <a:rPr lang="en-US" sz="2800" baseline="30000">
                <a:solidFill>
                  <a:schemeClr val="accent1">
                    <a:lumMod val="40000"/>
                    <a:lumOff val="60000"/>
                  </a:schemeClr>
                </a:solidFill>
              </a:rPr>
              <a:t>nd</a:t>
            </a:r>
            <a:r>
              <a:rPr lang="en-US" sz="2800">
                <a:solidFill>
                  <a:schemeClr val="accent1">
                    <a:lumMod val="40000"/>
                    <a:lumOff val="60000"/>
                  </a:schemeClr>
                </a:solidFill>
              </a:rPr>
              <a:t> , </a:t>
            </a:r>
            <a:r>
              <a:rPr lang="en-US" sz="2800" dirty="0">
                <a:solidFill>
                  <a:schemeClr val="accent1">
                    <a:lumMod val="40000"/>
                    <a:lumOff val="60000"/>
                  </a:schemeClr>
                </a:solidFill>
              </a:rPr>
              <a:t>2023.</a:t>
            </a:r>
          </a:p>
        </p:txBody>
      </p:sp>
      <p:pic>
        <p:nvPicPr>
          <p:cNvPr id="13" name="Audio 12">
            <a:hlinkClick r:id="" action="ppaction://media"/>
            <a:extLst>
              <a:ext uri="{FF2B5EF4-FFF2-40B4-BE49-F238E27FC236}">
                <a16:creationId xmlns:a16="http://schemas.microsoft.com/office/drawing/2014/main" id="{3A14FF8B-007A-C7EC-2CEB-A8B309A0A570}"/>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77176268"/>
      </p:ext>
    </p:extLst>
  </p:cSld>
  <p:clrMapOvr>
    <a:masterClrMapping/>
  </p:clrMapOvr>
  <mc:AlternateContent xmlns:mc="http://schemas.openxmlformats.org/markup-compatibility/2006">
    <mc:Choice xmlns:p14="http://schemas.microsoft.com/office/powerpoint/2010/main" Requires="p14">
      <p:transition spd="med" p14:dur="700" advTm="18957">
        <p:fade/>
      </p:transition>
    </mc:Choice>
    <mc:Fallback>
      <p:transition spd="med" advTm="18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A448F51-F88B-FC26-9C15-F4582052005C}"/>
              </a:ext>
            </a:extLst>
          </p:cNvPr>
          <p:cNvSpPr txBox="1"/>
          <p:nvPr/>
        </p:nvSpPr>
        <p:spPr>
          <a:xfrm>
            <a:off x="897769" y="1909192"/>
            <a:ext cx="4586513" cy="159032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3200" dirty="0">
                <a:solidFill>
                  <a:schemeClr val="bg1"/>
                </a:solidFill>
              </a:rPr>
              <a:t>Cape  Coral Arts and </a:t>
            </a:r>
          </a:p>
          <a:p>
            <a:pPr>
              <a:lnSpc>
                <a:spcPct val="90000"/>
              </a:lnSpc>
              <a:spcAft>
                <a:spcPts val="600"/>
              </a:spcAft>
            </a:pPr>
            <a:r>
              <a:rPr lang="en-US" sz="3200" dirty="0">
                <a:solidFill>
                  <a:schemeClr val="bg1"/>
                </a:solidFill>
              </a:rPr>
              <a:t>  Crafts Festival</a:t>
            </a:r>
          </a:p>
          <a:p>
            <a:pPr indent="-228600">
              <a:lnSpc>
                <a:spcPct val="90000"/>
              </a:lnSpc>
              <a:spcAft>
                <a:spcPts val="600"/>
              </a:spcAft>
              <a:buFont typeface="Arial" panose="020B0604020202020204" pitchFamily="34" charset="0"/>
              <a:buChar char="•"/>
            </a:pPr>
            <a:r>
              <a:rPr lang="en-US" sz="3200" dirty="0">
                <a:solidFill>
                  <a:schemeClr val="bg1"/>
                </a:solidFill>
              </a:rPr>
              <a:t>January 2023</a:t>
            </a:r>
          </a:p>
          <a:p>
            <a:pPr indent="-228600">
              <a:lnSpc>
                <a:spcPct val="90000"/>
              </a:lnSpc>
              <a:spcAft>
                <a:spcPts val="600"/>
              </a:spcAft>
              <a:buFont typeface="Arial" panose="020B0604020202020204" pitchFamily="34" charset="0"/>
              <a:buChar char="•"/>
            </a:pPr>
            <a:endParaRPr lang="en-US" sz="32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at an outdoor event&#10;&#10;Description automatically generated with medium confidence">
            <a:extLst>
              <a:ext uri="{FF2B5EF4-FFF2-40B4-BE49-F238E27FC236}">
                <a16:creationId xmlns:a16="http://schemas.microsoft.com/office/drawing/2014/main" id="{41C37656-E97A-AF90-B9AC-A9567BE64EE2}"/>
              </a:ext>
            </a:extLst>
          </p:cNvPr>
          <p:cNvPicPr>
            <a:picLocks noChangeAspect="1"/>
          </p:cNvPicPr>
          <p:nvPr/>
        </p:nvPicPr>
        <p:blipFill rotWithShape="1">
          <a:blip r:embed="rId6">
            <a:extLst>
              <a:ext uri="{28A0092B-C50C-407E-A947-70E740481C1C}">
                <a14:useLocalDpi xmlns:a14="http://schemas.microsoft.com/office/drawing/2010/main" val="0"/>
              </a:ext>
            </a:extLst>
          </a:blip>
          <a:srcRect t="2828" r="-1" b="11849"/>
          <a:stretch/>
        </p:blipFill>
        <p:spPr>
          <a:xfrm>
            <a:off x="6525453" y="10"/>
            <a:ext cx="5666547" cy="6857990"/>
          </a:xfrm>
          <a:prstGeom prst="rect">
            <a:avLst/>
          </a:prstGeom>
        </p:spPr>
      </p:pic>
      <p:pic>
        <p:nvPicPr>
          <p:cNvPr id="84" name="Audio 83">
            <a:hlinkClick r:id="" action="ppaction://media"/>
            <a:extLst>
              <a:ext uri="{FF2B5EF4-FFF2-40B4-BE49-F238E27FC236}">
                <a16:creationId xmlns:a16="http://schemas.microsoft.com/office/drawing/2014/main" id="{BAC1BECA-8F54-9383-DA9B-50C08B536DD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7786092-A40D-8585-653E-5BDADBCBA241}"/>
              </a:ext>
            </a:extLst>
          </p:cNvPr>
          <p:cNvSpPr txBox="1"/>
          <p:nvPr/>
        </p:nvSpPr>
        <p:spPr>
          <a:xfrm>
            <a:off x="914400" y="4243227"/>
            <a:ext cx="3940374" cy="830997"/>
          </a:xfrm>
          <a:prstGeom prst="rect">
            <a:avLst/>
          </a:prstGeom>
          <a:noFill/>
        </p:spPr>
        <p:txBody>
          <a:bodyPr wrap="none" rtlCol="0">
            <a:spAutoFit/>
          </a:bodyPr>
          <a:lstStyle/>
          <a:p>
            <a:r>
              <a:rPr lang="en-US" sz="4800" dirty="0">
                <a:solidFill>
                  <a:schemeClr val="bg1"/>
                </a:solidFill>
              </a:rPr>
              <a:t>1,614 petitions</a:t>
            </a:r>
          </a:p>
        </p:txBody>
      </p:sp>
    </p:spTree>
    <p:custDataLst>
      <p:tags r:id="rId1"/>
    </p:custDataLst>
    <p:extLst>
      <p:ext uri="{BB962C8B-B14F-4D97-AF65-F5344CB8AC3E}">
        <p14:creationId xmlns:p14="http://schemas.microsoft.com/office/powerpoint/2010/main" val="1481642795"/>
      </p:ext>
    </p:extLst>
  </p:cSld>
  <p:clrMapOvr>
    <a:masterClrMapping/>
  </p:clrMapOvr>
  <mc:AlternateContent xmlns:mc="http://schemas.openxmlformats.org/markup-compatibility/2006">
    <mc:Choice xmlns:p14="http://schemas.microsoft.com/office/powerpoint/2010/main" Requires="p14">
      <p:transition spd="med" p14:dur="700" advTm="36271">
        <p:fade/>
      </p:transition>
    </mc:Choice>
    <mc:Fallback>
      <p:transition spd="med" advTm="362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54E1-3E12-4F27-8639-C1ABA575D66D}"/>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solidFill>
                  <a:schemeClr val="accent1">
                    <a:lumMod val="40000"/>
                    <a:lumOff val="60000"/>
                  </a:schemeClr>
                </a:solidFill>
              </a:rPr>
              <a:t>writers</a:t>
            </a:r>
          </a:p>
        </p:txBody>
      </p:sp>
      <p:pic>
        <p:nvPicPr>
          <p:cNvPr id="6" name="Content Placeholder 5" descr="Text, letter&#10;&#10;Description automatically generated">
            <a:extLst>
              <a:ext uri="{FF2B5EF4-FFF2-40B4-BE49-F238E27FC236}">
                <a16:creationId xmlns:a16="http://schemas.microsoft.com/office/drawing/2014/main" id="{70FD89A4-05BD-43A3-BAE5-100F31426E8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1" b="1499"/>
          <a:stretch/>
        </p:blipFill>
        <p:spPr>
          <a:xfrm>
            <a:off x="640080" y="640080"/>
            <a:ext cx="10911840" cy="4836795"/>
          </a:xfrm>
          <a:prstGeom prst="rect">
            <a:avLst/>
          </a:prstGeom>
          <a:ln w="19050">
            <a:solidFill>
              <a:schemeClr val="tx1"/>
            </a:solidFill>
            <a:miter lim="800000"/>
          </a:ln>
        </p:spPr>
      </p:pic>
      <p:pic>
        <p:nvPicPr>
          <p:cNvPr id="4" name="Audio 3">
            <a:hlinkClick r:id="" action="ppaction://media"/>
            <a:extLst>
              <a:ext uri="{FF2B5EF4-FFF2-40B4-BE49-F238E27FC236}">
                <a16:creationId xmlns:a16="http://schemas.microsoft.com/office/drawing/2014/main" id="{9EC1A09E-9AEF-4E13-FB87-DFA54CECE7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1340840"/>
      </p:ext>
    </p:extLst>
  </p:cSld>
  <p:clrMapOvr>
    <a:masterClrMapping/>
  </p:clrMapOvr>
  <mc:AlternateContent xmlns:mc="http://schemas.openxmlformats.org/markup-compatibility/2006">
    <mc:Choice xmlns:p14="http://schemas.microsoft.com/office/powerpoint/2010/main" Requires="p14">
      <p:transition p14:dur="0" advTm="11699"/>
    </mc:Choice>
    <mc:Fallback>
      <p:transition advTm="1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5F622-04C9-4AED-A74E-B4C62EE272E7}"/>
              </a:ext>
            </a:extLst>
          </p:cNvPr>
          <p:cNvSpPr>
            <a:spLocks noGrp="1"/>
          </p:cNvSpPr>
          <p:nvPr>
            <p:ph type="ctrTitle"/>
          </p:nvPr>
        </p:nvSpPr>
        <p:spPr>
          <a:xfrm>
            <a:off x="6981824" y="1367673"/>
            <a:ext cx="4375151" cy="2665509"/>
          </a:xfrm>
        </p:spPr>
        <p:txBody>
          <a:bodyPr vert="horz" lIns="91440" tIns="45720" rIns="91440" bIns="45720" rtlCol="0" anchor="b">
            <a:normAutofit/>
          </a:bodyPr>
          <a:lstStyle/>
          <a:p>
            <a:pPr algn="r"/>
            <a:br>
              <a:rPr lang="en-US" sz="7200" b="1">
                <a:solidFill>
                  <a:schemeClr val="bg1"/>
                </a:solidFill>
              </a:rPr>
            </a:br>
            <a:endParaRPr lang="en-US" sz="7200" b="1">
              <a:solidFill>
                <a:schemeClr val="bg1"/>
              </a:solidFill>
            </a:endParaRPr>
          </a:p>
        </p:txBody>
      </p:sp>
      <p:sp>
        <p:nvSpPr>
          <p:cNvPr id="3" name="Subtitle 2">
            <a:extLst>
              <a:ext uri="{FF2B5EF4-FFF2-40B4-BE49-F238E27FC236}">
                <a16:creationId xmlns:a16="http://schemas.microsoft.com/office/drawing/2014/main" id="{822C211D-75F1-4837-8149-B05B26723B01}"/>
              </a:ext>
            </a:extLst>
          </p:cNvPr>
          <p:cNvSpPr>
            <a:spLocks noGrp="1"/>
          </p:cNvSpPr>
          <p:nvPr>
            <p:ph type="subTitle" idx="1"/>
          </p:nvPr>
        </p:nvSpPr>
        <p:spPr>
          <a:xfrm>
            <a:off x="6979182" y="4414180"/>
            <a:ext cx="4377793" cy="884538"/>
          </a:xfrm>
        </p:spPr>
        <p:txBody>
          <a:bodyPr vert="horz" lIns="91440" tIns="45720" rIns="91440" bIns="45720" rtlCol="0">
            <a:normAutofit/>
          </a:bodyPr>
          <a:lstStyle/>
          <a:p>
            <a:pPr algn="r"/>
            <a:endParaRPr lang="en-US" dirty="0">
              <a:solidFill>
                <a:schemeClr val="bg1"/>
              </a:solidFill>
            </a:endParaRPr>
          </a:p>
          <a:p>
            <a:pPr algn="r"/>
            <a:endParaRPr lang="en-US" dirty="0">
              <a:solidFill>
                <a:schemeClr val="bg1"/>
              </a:solidFill>
            </a:endParaRPr>
          </a:p>
        </p:txBody>
      </p:sp>
      <p:pic>
        <p:nvPicPr>
          <p:cNvPr id="8" name="38EB776D-DBDA-49F2-8FED-7FB728FB7D0F" descr="A river in a forest&#10;&#10;Description automatically generated with low confidence">
            <a:extLst>
              <a:ext uri="{FF2B5EF4-FFF2-40B4-BE49-F238E27FC236}">
                <a16:creationId xmlns:a16="http://schemas.microsoft.com/office/drawing/2014/main" id="{C292953B-12B3-4190-A099-A0B25E4A99D7}"/>
              </a:ext>
            </a:extLst>
          </p:cNvPr>
          <p:cNvPicPr>
            <a:picLocks/>
          </p:cNvPicPr>
          <p:nvPr/>
        </p:nvPicPr>
        <p:blipFill rotWithShape="1">
          <a:blip r:embed="rId6" r:link="rId7">
            <a:extLst>
              <a:ext uri="{28A0092B-C50C-407E-A947-70E740481C1C}">
                <a14:useLocalDpi xmlns:a14="http://schemas.microsoft.com/office/drawing/2010/main" val="0"/>
              </a:ext>
            </a:extLst>
          </a:blip>
          <a:srcRect t="22949" r="2" b="3801"/>
          <a:stretch>
            <a:fillRect/>
          </a:stretch>
        </p:blipFill>
        <p:spPr bwMode="auto">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solidFill>
            <a:srgbClr val="FFFFFF">
              <a:shade val="85000"/>
            </a:srgbClr>
          </a:solidFill>
          <a:effectLst>
            <a:outerShdw blurRad="381000" dist="152400" algn="tl" rotWithShape="0">
              <a:prstClr val="black">
                <a:alpha val="10000"/>
              </a:prstClr>
            </a:outerShdw>
          </a:effectLst>
          <a:scene3d>
            <a:camera prst="orthographicFront"/>
            <a:lightRig rig="twoPt" dir="t">
              <a:rot lat="0" lon="0" rev="7200000"/>
            </a:lightRig>
          </a:scene3d>
          <a:sp3d>
            <a:bevelT w="25400" h="19050"/>
            <a:contourClr>
              <a:srgbClr val="FFFFFF"/>
            </a:contourClr>
          </a:sp3d>
        </p:spPr>
      </p:pic>
      <p:sp>
        <p:nvSpPr>
          <p:cNvPr id="25" name="Freeform: Shape 24">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8">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56A3D9A2-6337-407A-BFAD-07E79C3392D9}"/>
              </a:ext>
            </a:extLst>
          </p:cNvPr>
          <p:cNvSpPr txBox="1"/>
          <p:nvPr/>
        </p:nvSpPr>
        <p:spPr>
          <a:xfrm>
            <a:off x="6715944" y="1793069"/>
            <a:ext cx="4904267" cy="2123658"/>
          </a:xfrm>
          <a:prstGeom prst="rect">
            <a:avLst/>
          </a:prstGeom>
          <a:noFill/>
        </p:spPr>
        <p:txBody>
          <a:bodyPr wrap="square">
            <a:spAutoFit/>
          </a:bodyPr>
          <a:lstStyle/>
          <a:p>
            <a:pPr>
              <a:spcAft>
                <a:spcPts val="600"/>
              </a:spcAft>
            </a:pPr>
            <a:r>
              <a:rPr lang="en-US" sz="2400" dirty="0">
                <a:solidFill>
                  <a:schemeClr val="accent1">
                    <a:lumMod val="40000"/>
                    <a:lumOff val="60000"/>
                  </a:schemeClr>
                </a:solidFill>
                <a:latin typeface="+mj-lt"/>
              </a:rPr>
              <a:t>80 percent of Florida’s over 1,000 artesian springs are polluted by excessive nitrogen  concentrations.</a:t>
            </a:r>
            <a:br>
              <a:rPr lang="en-US" sz="2000" dirty="0">
                <a:solidFill>
                  <a:schemeClr val="accent1">
                    <a:lumMod val="40000"/>
                    <a:lumOff val="60000"/>
                  </a:schemeClr>
                </a:solidFill>
                <a:latin typeface="+mj-lt"/>
              </a:rPr>
            </a:br>
            <a:br>
              <a:rPr lang="en-US" sz="2000" dirty="0">
                <a:solidFill>
                  <a:schemeClr val="accent1">
                    <a:lumMod val="40000"/>
                    <a:lumOff val="60000"/>
                  </a:schemeClr>
                </a:solidFill>
                <a:latin typeface="+mj-lt"/>
              </a:rPr>
            </a:br>
            <a:br>
              <a:rPr lang="en-US" sz="2000" dirty="0">
                <a:solidFill>
                  <a:schemeClr val="accent6">
                    <a:lumMod val="40000"/>
                    <a:lumOff val="60000"/>
                  </a:schemeClr>
                </a:solidFill>
                <a:latin typeface="+mj-lt"/>
              </a:rPr>
            </a:br>
            <a:endParaRPr lang="en-US" sz="2000" dirty="0">
              <a:solidFill>
                <a:schemeClr val="accent2">
                  <a:lumMod val="60000"/>
                  <a:lumOff val="40000"/>
                </a:schemeClr>
              </a:solidFill>
              <a:latin typeface="+mj-lt"/>
            </a:endParaRPr>
          </a:p>
        </p:txBody>
      </p:sp>
      <p:sp>
        <p:nvSpPr>
          <p:cNvPr id="4" name="TextBox 3">
            <a:extLst>
              <a:ext uri="{FF2B5EF4-FFF2-40B4-BE49-F238E27FC236}">
                <a16:creationId xmlns:a16="http://schemas.microsoft.com/office/drawing/2014/main" id="{31AF86CC-9BB4-654B-51D1-206D33F6330B}"/>
              </a:ext>
            </a:extLst>
          </p:cNvPr>
          <p:cNvSpPr txBox="1"/>
          <p:nvPr/>
        </p:nvSpPr>
        <p:spPr>
          <a:xfrm>
            <a:off x="152400" y="6455466"/>
            <a:ext cx="1926771" cy="276999"/>
          </a:xfrm>
          <a:prstGeom prst="rect">
            <a:avLst/>
          </a:prstGeom>
          <a:noFill/>
        </p:spPr>
        <p:txBody>
          <a:bodyPr wrap="square" rtlCol="0">
            <a:spAutoFit/>
          </a:bodyPr>
          <a:lstStyle/>
          <a:p>
            <a:r>
              <a:rPr lang="en-US" sz="1200" dirty="0">
                <a:solidFill>
                  <a:schemeClr val="bg1"/>
                </a:solidFill>
              </a:rPr>
              <a:t>John Moran</a:t>
            </a:r>
          </a:p>
        </p:txBody>
      </p:sp>
      <p:sp>
        <p:nvSpPr>
          <p:cNvPr id="6" name="TextBox 5">
            <a:extLst>
              <a:ext uri="{FF2B5EF4-FFF2-40B4-BE49-F238E27FC236}">
                <a16:creationId xmlns:a16="http://schemas.microsoft.com/office/drawing/2014/main" id="{800E2518-C201-1592-35B1-CA32D2BC9859}"/>
              </a:ext>
            </a:extLst>
          </p:cNvPr>
          <p:cNvSpPr txBox="1"/>
          <p:nvPr/>
        </p:nvSpPr>
        <p:spPr>
          <a:xfrm>
            <a:off x="6778907" y="3923552"/>
            <a:ext cx="4701628" cy="1200329"/>
          </a:xfrm>
          <a:prstGeom prst="rect">
            <a:avLst/>
          </a:prstGeom>
          <a:noFill/>
        </p:spPr>
        <p:txBody>
          <a:bodyPr wrap="square" rtlCol="0">
            <a:spAutoFit/>
          </a:bodyPr>
          <a:lstStyle/>
          <a:p>
            <a:pPr>
              <a:spcAft>
                <a:spcPts val="600"/>
              </a:spcAft>
            </a:pPr>
            <a:r>
              <a:rPr lang="en-US" sz="2400" dirty="0">
                <a:solidFill>
                  <a:schemeClr val="accent1">
                    <a:lumMod val="40000"/>
                    <a:lumOff val="60000"/>
                  </a:schemeClr>
                </a:solidFill>
                <a:latin typeface="+mj-lt"/>
              </a:rPr>
              <a:t>Flows in Florida’s springs and spring-fed rivers have declined by more than one-third. </a:t>
            </a:r>
            <a:r>
              <a:rPr lang="en-US" dirty="0">
                <a:solidFill>
                  <a:schemeClr val="accent1">
                    <a:lumMod val="40000"/>
                    <a:lumOff val="60000"/>
                  </a:schemeClr>
                </a:solidFill>
                <a:latin typeface="+mj-lt"/>
              </a:rPr>
              <a:t>(Florida Springs Council)</a:t>
            </a:r>
          </a:p>
        </p:txBody>
      </p:sp>
      <p:pic>
        <p:nvPicPr>
          <p:cNvPr id="26" name="Audio 25">
            <a:hlinkClick r:id="" action="ppaction://media"/>
            <a:extLst>
              <a:ext uri="{FF2B5EF4-FFF2-40B4-BE49-F238E27FC236}">
                <a16:creationId xmlns:a16="http://schemas.microsoft.com/office/drawing/2014/main" id="{B7BCC2BB-E9DC-3C30-0D6F-3A253EFE1334}"/>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0332279"/>
      </p:ext>
    </p:extLst>
  </p:cSld>
  <p:clrMapOvr>
    <a:masterClrMapping/>
  </p:clrMapOvr>
  <mc:AlternateContent xmlns:mc="http://schemas.openxmlformats.org/markup-compatibility/2006">
    <mc:Choice xmlns:p14="http://schemas.microsoft.com/office/powerpoint/2010/main" Requires="p14">
      <p:transition spd="med" p14:dur="700" advTm="8764">
        <p:fade/>
      </p:transition>
    </mc:Choice>
    <mc:Fallback>
      <p:transition spd="med" advTm="8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6"/>
                </p:tgtEl>
              </p:cMediaNode>
            </p:audio>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5461-9612-4CB7-9FCE-17938A0FB025}"/>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and social media mavens</a:t>
            </a:r>
            <a:endParaRPr lang="en-US" sz="3600" dirty="0">
              <a:solidFill>
                <a:srgbClr val="FFFFFF"/>
              </a:solidFill>
            </a:endParaRPr>
          </a:p>
        </p:txBody>
      </p:sp>
      <p:pic>
        <p:nvPicPr>
          <p:cNvPr id="4" name="Content Placeholder 3" descr="A picture containing icon&#10;&#10;Description automatically generated">
            <a:extLst>
              <a:ext uri="{FF2B5EF4-FFF2-40B4-BE49-F238E27FC236}">
                <a16:creationId xmlns:a16="http://schemas.microsoft.com/office/drawing/2014/main" id="{E8A52809-946A-47D6-B2BC-69E3B659E1E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426" r="12244" b="-1"/>
          <a:stretch/>
        </p:blipFill>
        <p:spPr>
          <a:xfrm>
            <a:off x="976251" y="942538"/>
            <a:ext cx="7163222" cy="4808332"/>
          </a:xfrm>
          <a:prstGeom prst="rect">
            <a:avLst/>
          </a:prstGeom>
          <a:effectLst/>
        </p:spPr>
      </p:pic>
      <p:pic>
        <p:nvPicPr>
          <p:cNvPr id="5" name="Audio 4">
            <a:hlinkClick r:id="" action="ppaction://media"/>
            <a:extLst>
              <a:ext uri="{FF2B5EF4-FFF2-40B4-BE49-F238E27FC236}">
                <a16:creationId xmlns:a16="http://schemas.microsoft.com/office/drawing/2014/main" id="{2CEF6381-D872-F98B-18DB-2DF5B2D6F81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8476424"/>
      </p:ext>
    </p:extLst>
  </p:cSld>
  <p:clrMapOvr>
    <a:masterClrMapping/>
  </p:clrMapOvr>
  <mc:AlternateContent xmlns:mc="http://schemas.openxmlformats.org/markup-compatibility/2006">
    <mc:Choice xmlns:p14="http://schemas.microsoft.com/office/powerpoint/2010/main" Requires="p14">
      <p:transition p14:dur="0" advTm="24367"/>
    </mc:Choice>
    <mc:Fallback>
      <p:transition advTm="2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E37039-FCE1-98F1-3894-10C240F1AB42}"/>
              </a:ext>
            </a:extLst>
          </p:cNvPr>
          <p:cNvSpPr txBox="1"/>
          <p:nvPr/>
        </p:nvSpPr>
        <p:spPr>
          <a:xfrm>
            <a:off x="218543" y="5857832"/>
            <a:ext cx="11973457" cy="1631216"/>
          </a:xfrm>
          <a:prstGeom prst="rect">
            <a:avLst/>
          </a:prstGeom>
          <a:noFill/>
        </p:spPr>
        <p:txBody>
          <a:bodyPr wrap="square" rtlCol="0">
            <a:spAutoFit/>
          </a:bodyPr>
          <a:lstStyle/>
          <a:p>
            <a:r>
              <a:rPr lang="en-US" sz="2400" dirty="0">
                <a:solidFill>
                  <a:srgbClr val="31C5B7"/>
                </a:solidFill>
              </a:rPr>
              <a:t>Florida League of Women Voters    </a:t>
            </a:r>
            <a:r>
              <a:rPr lang="en-US" sz="2400" dirty="0">
                <a:solidFill>
                  <a:schemeClr val="accent1">
                    <a:lumMod val="40000"/>
                    <a:lumOff val="60000"/>
                  </a:schemeClr>
                </a:solidFill>
              </a:rPr>
              <a:t>VoteWater.org    </a:t>
            </a:r>
            <a:r>
              <a:rPr lang="en-US" sz="2400" dirty="0">
                <a:solidFill>
                  <a:srgbClr val="31C5B7"/>
                </a:solidFill>
              </a:rPr>
              <a:t>Friends of the Everglades    </a:t>
            </a:r>
            <a:r>
              <a:rPr lang="en-US" sz="2400" dirty="0">
                <a:solidFill>
                  <a:schemeClr val="accent1">
                    <a:lumMod val="40000"/>
                    <a:lumOff val="60000"/>
                  </a:schemeClr>
                </a:solidFill>
              </a:rPr>
              <a:t>Waterkeepers</a:t>
            </a:r>
          </a:p>
          <a:p>
            <a:r>
              <a:rPr lang="en-US" sz="2400" dirty="0">
                <a:solidFill>
                  <a:srgbClr val="31C5B7"/>
                </a:solidFill>
              </a:rPr>
              <a:t>Florida Wildlife Federation     </a:t>
            </a:r>
            <a:r>
              <a:rPr lang="en-US" sz="2400" dirty="0">
                <a:solidFill>
                  <a:schemeClr val="accent1">
                    <a:lumMod val="40000"/>
                    <a:lumOff val="60000"/>
                  </a:schemeClr>
                </a:solidFill>
              </a:rPr>
              <a:t>Florida Springs Council     </a:t>
            </a:r>
            <a:r>
              <a:rPr lang="en-US" sz="2400" dirty="0">
                <a:solidFill>
                  <a:srgbClr val="31C5B7"/>
                </a:solidFill>
              </a:rPr>
              <a:t>UU Justice Florida Action Network</a:t>
            </a:r>
            <a:r>
              <a:rPr lang="en-US" sz="2400" dirty="0">
                <a:solidFill>
                  <a:schemeClr val="accent1">
                    <a:lumMod val="40000"/>
                    <a:lumOff val="60000"/>
                  </a:schemeClr>
                </a:solidFill>
              </a:rPr>
              <a:t> …  </a:t>
            </a:r>
          </a:p>
          <a:p>
            <a:endParaRPr lang="en-US" sz="2400" dirty="0">
              <a:solidFill>
                <a:srgbClr val="00B0F0"/>
              </a:solidFill>
            </a:endParaRPr>
          </a:p>
          <a:p>
            <a:endParaRPr lang="en-US" sz="2800" dirty="0">
              <a:solidFill>
                <a:schemeClr val="accent1">
                  <a:lumMod val="40000"/>
                  <a:lumOff val="60000"/>
                </a:schemeClr>
              </a:solidFill>
            </a:endParaRPr>
          </a:p>
        </p:txBody>
      </p:sp>
      <p:pic>
        <p:nvPicPr>
          <p:cNvPr id="6" name="Picture 5">
            <a:extLst>
              <a:ext uri="{FF2B5EF4-FFF2-40B4-BE49-F238E27FC236}">
                <a16:creationId xmlns:a16="http://schemas.microsoft.com/office/drawing/2014/main" id="{F0B38F60-69BE-E240-E0C9-E6697407BE87}"/>
              </a:ext>
            </a:extLst>
          </p:cNvPr>
          <p:cNvPicPr>
            <a:picLocks noChangeAspect="1"/>
          </p:cNvPicPr>
          <p:nvPr/>
        </p:nvPicPr>
        <p:blipFill>
          <a:blip r:embed="rId6"/>
          <a:stretch>
            <a:fillRect/>
          </a:stretch>
        </p:blipFill>
        <p:spPr>
          <a:xfrm>
            <a:off x="1505677" y="386004"/>
            <a:ext cx="9399188" cy="5254775"/>
          </a:xfrm>
          <a:prstGeom prst="rect">
            <a:avLst/>
          </a:prstGeom>
        </p:spPr>
      </p:pic>
      <p:pic>
        <p:nvPicPr>
          <p:cNvPr id="22" name="Audio 21">
            <a:hlinkClick r:id="" action="ppaction://media"/>
            <a:extLst>
              <a:ext uri="{FF2B5EF4-FFF2-40B4-BE49-F238E27FC236}">
                <a16:creationId xmlns:a16="http://schemas.microsoft.com/office/drawing/2014/main" id="{E39C5188-0F6D-7B82-12AC-B4B92B69AFB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77294674"/>
      </p:ext>
    </p:extLst>
  </p:cSld>
  <p:clrMapOvr>
    <a:masterClrMapping/>
  </p:clrMapOvr>
  <mc:AlternateContent xmlns:mc="http://schemas.openxmlformats.org/markup-compatibility/2006">
    <mc:Choice xmlns:p14="http://schemas.microsoft.com/office/powerpoint/2010/main" Requires="p14">
      <p:transition spd="med" p14:dur="700" advTm="20373">
        <p:fade/>
      </p:transition>
    </mc:Choice>
    <mc:Fallback>
      <p:transition spd="med" advTm="203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A448F51-F88B-FC26-9C15-F4582052005C}"/>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8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at an outdoor event&#10;&#10;Description automatically generated with medium confidence">
            <a:extLst>
              <a:ext uri="{FF2B5EF4-FFF2-40B4-BE49-F238E27FC236}">
                <a16:creationId xmlns:a16="http://schemas.microsoft.com/office/drawing/2014/main" id="{41C37656-E97A-AF90-B9AC-A9567BE64EE2}"/>
              </a:ext>
            </a:extLst>
          </p:cNvPr>
          <p:cNvPicPr>
            <a:picLocks noChangeAspect="1"/>
          </p:cNvPicPr>
          <p:nvPr/>
        </p:nvPicPr>
        <p:blipFill rotWithShape="1">
          <a:blip r:embed="rId5">
            <a:extLst>
              <a:ext uri="{28A0092B-C50C-407E-A947-70E740481C1C}">
                <a14:useLocalDpi xmlns:a14="http://schemas.microsoft.com/office/drawing/2010/main" val="0"/>
              </a:ext>
            </a:extLst>
          </a:blip>
          <a:srcRect t="2828" r="-1" b="11849"/>
          <a:stretch/>
        </p:blipFill>
        <p:spPr>
          <a:xfrm>
            <a:off x="6525453" y="10"/>
            <a:ext cx="5666547" cy="6857990"/>
          </a:xfrm>
          <a:prstGeom prst="rect">
            <a:avLst/>
          </a:prstGeom>
        </p:spPr>
      </p:pic>
      <p:pic>
        <p:nvPicPr>
          <p:cNvPr id="5" name="Picture 4" descr="Qr code&#10;&#10;Description automatically generated">
            <a:extLst>
              <a:ext uri="{FF2B5EF4-FFF2-40B4-BE49-F238E27FC236}">
                <a16:creationId xmlns:a16="http://schemas.microsoft.com/office/drawing/2014/main" id="{398FD3F4-45E8-0ECB-03B0-E77C6004E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6635" y="2293284"/>
            <a:ext cx="2857500" cy="2857500"/>
          </a:xfrm>
          <a:prstGeom prst="rect">
            <a:avLst/>
          </a:prstGeom>
        </p:spPr>
      </p:pic>
      <p:sp>
        <p:nvSpPr>
          <p:cNvPr id="6" name="TextBox 5">
            <a:extLst>
              <a:ext uri="{FF2B5EF4-FFF2-40B4-BE49-F238E27FC236}">
                <a16:creationId xmlns:a16="http://schemas.microsoft.com/office/drawing/2014/main" id="{032A77EE-8A0D-761B-B735-E0461169B58A}"/>
              </a:ext>
            </a:extLst>
          </p:cNvPr>
          <p:cNvSpPr txBox="1"/>
          <p:nvPr/>
        </p:nvSpPr>
        <p:spPr>
          <a:xfrm>
            <a:off x="690869" y="857939"/>
            <a:ext cx="5143716" cy="584775"/>
          </a:xfrm>
          <a:prstGeom prst="rect">
            <a:avLst/>
          </a:prstGeom>
          <a:noFill/>
        </p:spPr>
        <p:txBody>
          <a:bodyPr wrap="none" rtlCol="0">
            <a:spAutoFit/>
          </a:bodyPr>
          <a:lstStyle/>
          <a:p>
            <a:r>
              <a:rPr lang="en-US" sz="3200" dirty="0">
                <a:solidFill>
                  <a:schemeClr val="accent1">
                    <a:lumMod val="40000"/>
                    <a:lumOff val="60000"/>
                  </a:schemeClr>
                </a:solidFill>
              </a:rPr>
              <a:t>FloridaRightToCleanWater.org</a:t>
            </a:r>
          </a:p>
        </p:txBody>
      </p:sp>
      <p:sp>
        <p:nvSpPr>
          <p:cNvPr id="2" name="TextBox 1">
            <a:extLst>
              <a:ext uri="{FF2B5EF4-FFF2-40B4-BE49-F238E27FC236}">
                <a16:creationId xmlns:a16="http://schemas.microsoft.com/office/drawing/2014/main" id="{AAC1CE76-207F-F320-34B8-1D1A44723BE1}"/>
              </a:ext>
            </a:extLst>
          </p:cNvPr>
          <p:cNvSpPr txBox="1"/>
          <p:nvPr/>
        </p:nvSpPr>
        <p:spPr>
          <a:xfrm>
            <a:off x="1556823" y="6000061"/>
            <a:ext cx="3077124" cy="461665"/>
          </a:xfrm>
          <a:prstGeom prst="rect">
            <a:avLst/>
          </a:prstGeom>
          <a:noFill/>
        </p:spPr>
        <p:txBody>
          <a:bodyPr wrap="none" rtlCol="0">
            <a:spAutoFit/>
          </a:bodyPr>
          <a:lstStyle/>
          <a:p>
            <a:r>
              <a:rPr lang="en-US" sz="2400" dirty="0">
                <a:solidFill>
                  <a:schemeClr val="accent1">
                    <a:lumMod val="40000"/>
                    <a:lumOff val="60000"/>
                  </a:schemeClr>
                </a:solidFill>
              </a:rPr>
              <a:t>jbonasia@hotmail.com</a:t>
            </a:r>
          </a:p>
        </p:txBody>
      </p:sp>
      <p:pic>
        <p:nvPicPr>
          <p:cNvPr id="49" name="Audio 48">
            <a:hlinkClick r:id="" action="ppaction://media"/>
            <a:extLst>
              <a:ext uri="{FF2B5EF4-FFF2-40B4-BE49-F238E27FC236}">
                <a16:creationId xmlns:a16="http://schemas.microsoft.com/office/drawing/2014/main" id="{2BEBEC6C-AE2F-84E7-C1A6-B3B920F2DA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737043"/>
      </p:ext>
    </p:extLst>
  </p:cSld>
  <p:clrMapOvr>
    <a:masterClrMapping/>
  </p:clrMapOvr>
  <mc:AlternateContent xmlns:mc="http://schemas.openxmlformats.org/markup-compatibility/2006">
    <mc:Choice xmlns:p14="http://schemas.microsoft.com/office/powerpoint/2010/main" Requires="p14">
      <p:transition spd="med" p14:dur="700" advTm="31002">
        <p:fade/>
      </p:transition>
    </mc:Choice>
    <mc:Fallback>
      <p:transition spd="med" advTm="31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CAB0A8-D113-7B40-A257-8ABECAD77F37}"/>
              </a:ext>
            </a:extLst>
          </p:cNvPr>
          <p:cNvSpPr txBox="1"/>
          <p:nvPr/>
        </p:nvSpPr>
        <p:spPr>
          <a:xfrm>
            <a:off x="1197796" y="2271652"/>
            <a:ext cx="4619621" cy="3843666"/>
          </a:xfrm>
          <a:prstGeom prst="rect">
            <a:avLst/>
          </a:prstGeom>
        </p:spPr>
        <p:txBody>
          <a:bodyPr vert="horz" lIns="91440" tIns="45720" rIns="91440" bIns="45720" rtlCol="0">
            <a:normAutofit/>
          </a:bodyPr>
          <a:lstStyle/>
          <a:p>
            <a:pPr>
              <a:lnSpc>
                <a:spcPct val="90000"/>
              </a:lnSpc>
              <a:spcAft>
                <a:spcPts val="600"/>
              </a:spcAft>
            </a:pPr>
            <a:r>
              <a:rPr lang="en-US" sz="2800" dirty="0">
                <a:solidFill>
                  <a:schemeClr val="accent2">
                    <a:lumMod val="20000"/>
                    <a:lumOff val="80000"/>
                  </a:schemeClr>
                </a:solidFill>
              </a:rPr>
              <a:t>There are nearly a million acres of estuaries and 9,000 miles of streams and rivers designated for recreation that are impaired with fecal bacteria. </a:t>
            </a:r>
            <a:r>
              <a:rPr lang="en-US" sz="2000" dirty="0">
                <a:solidFill>
                  <a:schemeClr val="accent2">
                    <a:lumMod val="20000"/>
                    <a:lumOff val="80000"/>
                  </a:schemeClr>
                </a:solidFill>
              </a:rPr>
              <a:t>(Calusa Waterkeeper)</a:t>
            </a:r>
          </a:p>
        </p:txBody>
      </p:sp>
      <p:pic>
        <p:nvPicPr>
          <p:cNvPr id="2" name="Content Placeholder 4" descr="A person holding a baby in a body of water&#10;&#10;Description automatically generated">
            <a:extLst>
              <a:ext uri="{FF2B5EF4-FFF2-40B4-BE49-F238E27FC236}">
                <a16:creationId xmlns:a16="http://schemas.microsoft.com/office/drawing/2014/main" id="{E84EE400-4293-BC26-4449-AB4A72899220}"/>
              </a:ext>
            </a:extLst>
          </p:cNvPr>
          <p:cNvPicPr>
            <a:picLocks noChangeAspect="1"/>
          </p:cNvPicPr>
          <p:nvPr/>
        </p:nvPicPr>
        <p:blipFill rotWithShape="1">
          <a:blip r:embed="rId5">
            <a:extLst>
              <a:ext uri="{28A0092B-C50C-407E-A947-70E740481C1C}">
                <a14:useLocalDpi xmlns:a14="http://schemas.microsoft.com/office/drawing/2010/main" val="0"/>
              </a:ext>
            </a:extLst>
          </a:blip>
          <a:srcRect r="2" b="684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0" name="Audio 19">
            <a:hlinkClick r:id="" action="ppaction://media"/>
            <a:extLst>
              <a:ext uri="{FF2B5EF4-FFF2-40B4-BE49-F238E27FC236}">
                <a16:creationId xmlns:a16="http://schemas.microsoft.com/office/drawing/2014/main" id="{DC0BFEBF-6838-BE68-5D29-DD0CD34077D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44272147"/>
      </p:ext>
    </p:extLst>
  </p:cSld>
  <p:clrMapOvr>
    <a:masterClrMapping/>
  </p:clrMapOvr>
  <mc:AlternateContent xmlns:mc="http://schemas.openxmlformats.org/markup-compatibility/2006">
    <mc:Choice xmlns:p14="http://schemas.microsoft.com/office/powerpoint/2010/main" Requires="p14">
      <p:transition spd="med" p14:dur="700" advTm="19723">
        <p:fade/>
      </p:transition>
    </mc:Choice>
    <mc:Fallback>
      <p:transition spd="med" advTm="197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0"/>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9" name="Google Shape;139;p5"/>
          <p:cNvPicPr preferRelativeResize="0"/>
          <p:nvPr/>
        </p:nvPicPr>
        <p:blipFill rotWithShape="1">
          <a:blip r:embed="rId6">
            <a:alphaModFix/>
          </a:blip>
          <a:srcRect t="6159" r="9090" b="21926"/>
          <a:stretch/>
        </p:blipFill>
        <p:spPr>
          <a:xfrm>
            <a:off x="5484739" y="943247"/>
            <a:ext cx="6287029" cy="4890446"/>
          </a:xfrm>
          <a:prstGeom prst="rect">
            <a:avLst/>
          </a:prstGeom>
          <a:solidFill>
            <a:srgbClr val="ECECEC"/>
          </a:solidFill>
          <a:ln>
            <a:noFill/>
          </a:ln>
        </p:spPr>
      </p:pic>
      <p:sp>
        <p:nvSpPr>
          <p:cNvPr id="141" name="Google Shape;141;p5"/>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2" name="Google Shape;142;p5"/>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3" name="Google Shape;143;p5"/>
          <p:cNvSpPr txBox="1"/>
          <p:nvPr/>
        </p:nvSpPr>
        <p:spPr>
          <a:xfrm>
            <a:off x="291193" y="1006018"/>
            <a:ext cx="6519563" cy="6857989"/>
          </a:xfrm>
          <a:prstGeom prst="rect">
            <a:avLst/>
          </a:prstGeom>
          <a:noFill/>
          <a:ln>
            <a:noFill/>
          </a:ln>
        </p:spPr>
        <p:txBody>
          <a:bodyPr spcFirstLastPara="1" wrap="square" lIns="91425" tIns="45700" rIns="91425" bIns="45700" anchor="t" anchorCtr="0">
            <a:normAutofit/>
          </a:bodyPr>
          <a:lstStyle/>
          <a:p>
            <a:pPr lvl="0">
              <a:lnSpc>
                <a:spcPct val="90000"/>
              </a:lnSpc>
            </a:pPr>
            <a:endParaRPr lang="en-US" sz="2400" dirty="0">
              <a:solidFill>
                <a:schemeClr val="accent6">
                  <a:lumMod val="60000"/>
                  <a:lumOff val="40000"/>
                </a:schemeClr>
              </a:solidFill>
            </a:endParaRPr>
          </a:p>
          <a:p>
            <a:pPr lvl="0">
              <a:lnSpc>
                <a:spcPct val="90000"/>
              </a:lnSpc>
            </a:pPr>
            <a:endParaRPr lang="en-US" sz="2400" dirty="0">
              <a:solidFill>
                <a:schemeClr val="accent6">
                  <a:lumMod val="60000"/>
                  <a:lumOff val="40000"/>
                </a:schemeClr>
              </a:solidFill>
            </a:endParaRPr>
          </a:p>
          <a:p>
            <a:pPr lvl="0">
              <a:lnSpc>
                <a:spcPct val="90000"/>
              </a:lnSpc>
            </a:pPr>
            <a:endParaRPr lang="en-US" sz="2400" dirty="0">
              <a:solidFill>
                <a:schemeClr val="accent6">
                  <a:lumMod val="60000"/>
                  <a:lumOff val="40000"/>
                </a:schemeClr>
              </a:solidFill>
            </a:endParaRPr>
          </a:p>
          <a:p>
            <a:pPr lvl="0">
              <a:lnSpc>
                <a:spcPct val="90000"/>
              </a:lnSpc>
            </a:pPr>
            <a:endParaRPr lang="en-US" sz="2400" dirty="0">
              <a:solidFill>
                <a:schemeClr val="accent6">
                  <a:lumMod val="60000"/>
                  <a:lumOff val="40000"/>
                </a:schemeClr>
              </a:solidFill>
            </a:endParaRPr>
          </a:p>
          <a:p>
            <a:pPr lvl="0">
              <a:lnSpc>
                <a:spcPct val="90000"/>
              </a:lnSpc>
            </a:pPr>
            <a:endParaRPr lang="en-US" sz="2400" dirty="0">
              <a:solidFill>
                <a:schemeClr val="accent6">
                  <a:lumMod val="60000"/>
                  <a:lumOff val="40000"/>
                </a:schemeClr>
              </a:solidFill>
            </a:endParaRPr>
          </a:p>
          <a:p>
            <a:pPr lvl="0">
              <a:lnSpc>
                <a:spcPct val="90000"/>
              </a:lnSpc>
            </a:pPr>
            <a:endParaRPr lang="en-US" sz="2400" dirty="0">
              <a:solidFill>
                <a:schemeClr val="accent6">
                  <a:lumMod val="60000"/>
                  <a:lumOff val="40000"/>
                </a:schemeClr>
              </a:solidFill>
            </a:endParaRPr>
          </a:p>
          <a:p>
            <a:pPr lvl="0">
              <a:lnSpc>
                <a:spcPct val="90000"/>
              </a:lnSpc>
            </a:pPr>
            <a:endParaRPr lang="en-US" sz="2400" dirty="0">
              <a:solidFill>
                <a:srgbClr val="FFC000"/>
              </a:solidFill>
            </a:endParaRPr>
          </a:p>
          <a:p>
            <a:pPr lvl="0">
              <a:lnSpc>
                <a:spcPct val="90000"/>
              </a:lnSpc>
            </a:pPr>
            <a:endParaRPr lang="en-US" sz="2400" dirty="0">
              <a:solidFill>
                <a:srgbClr val="FFC000"/>
              </a:solidFill>
            </a:endParaRPr>
          </a:p>
          <a:p>
            <a:pPr lvl="0">
              <a:lnSpc>
                <a:spcPct val="90000"/>
              </a:lnSpc>
            </a:pPr>
            <a:br>
              <a:rPr lang="en-US" sz="2400" dirty="0">
                <a:solidFill>
                  <a:schemeClr val="bg1"/>
                </a:solidFill>
              </a:rPr>
            </a:br>
            <a:endParaRPr sz="2200" b="1" i="1" dirty="0">
              <a:solidFill>
                <a:schemeClr val="accent6"/>
              </a:solidFill>
              <a:latin typeface="Calibri"/>
              <a:ea typeface="Calibri"/>
              <a:cs typeface="Calibri"/>
              <a:sym typeface="Calibri"/>
            </a:endParaRPr>
          </a:p>
        </p:txBody>
      </p:sp>
      <p:sp>
        <p:nvSpPr>
          <p:cNvPr id="145" name="Google Shape;145;p5"/>
          <p:cNvSpPr txBox="1"/>
          <p:nvPr/>
        </p:nvSpPr>
        <p:spPr>
          <a:xfrm>
            <a:off x="11008136" y="6407702"/>
            <a:ext cx="147505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Calibri"/>
                <a:ea typeface="Calibri"/>
                <a:cs typeface="Calibri"/>
                <a:sym typeface="Calibri"/>
              </a:rPr>
              <a:t>John Moran</a:t>
            </a:r>
            <a:endParaRPr dirty="0"/>
          </a:p>
        </p:txBody>
      </p:sp>
      <p:sp>
        <p:nvSpPr>
          <p:cNvPr id="3" name="Google Shape;144;p5">
            <a:extLst>
              <a:ext uri="{FF2B5EF4-FFF2-40B4-BE49-F238E27FC236}">
                <a16:creationId xmlns:a16="http://schemas.microsoft.com/office/drawing/2014/main" id="{D518452C-4419-682C-0862-0F47507737C0}"/>
              </a:ext>
            </a:extLst>
          </p:cNvPr>
          <p:cNvSpPr txBox="1"/>
          <p:nvPr/>
        </p:nvSpPr>
        <p:spPr>
          <a:xfrm>
            <a:off x="291193" y="1310835"/>
            <a:ext cx="4553939" cy="33874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800" dirty="0">
                <a:solidFill>
                  <a:schemeClr val="lt1"/>
                </a:solidFill>
                <a:latin typeface="Calibri"/>
                <a:ea typeface="Calibri"/>
                <a:cs typeface="Calibri"/>
                <a:sym typeface="Calibri"/>
              </a:rPr>
              <a:t> </a:t>
            </a:r>
            <a:endParaRPr dirty="0"/>
          </a:p>
        </p:txBody>
      </p:sp>
      <p:sp>
        <p:nvSpPr>
          <p:cNvPr id="5" name="TextBox 4">
            <a:extLst>
              <a:ext uri="{FF2B5EF4-FFF2-40B4-BE49-F238E27FC236}">
                <a16:creationId xmlns:a16="http://schemas.microsoft.com/office/drawing/2014/main" id="{A5F59379-611F-2BC5-8941-CA14FB5F7698}"/>
              </a:ext>
            </a:extLst>
          </p:cNvPr>
          <p:cNvSpPr txBox="1"/>
          <p:nvPr/>
        </p:nvSpPr>
        <p:spPr>
          <a:xfrm>
            <a:off x="428244" y="1136763"/>
            <a:ext cx="4779582" cy="1089529"/>
          </a:xfrm>
          <a:prstGeom prst="rect">
            <a:avLst/>
          </a:prstGeom>
          <a:noFill/>
        </p:spPr>
        <p:txBody>
          <a:bodyPr wrap="square" rtlCol="0">
            <a:spAutoFit/>
          </a:bodyPr>
          <a:lstStyle/>
          <a:p>
            <a:pPr lvl="0">
              <a:lnSpc>
                <a:spcPct val="90000"/>
              </a:lnSpc>
            </a:pPr>
            <a:r>
              <a:rPr lang="en-US" sz="2400" dirty="0">
                <a:solidFill>
                  <a:schemeClr val="accent6">
                    <a:lumMod val="60000"/>
                    <a:lumOff val="40000"/>
                  </a:schemeClr>
                </a:solidFill>
              </a:rPr>
              <a:t>50,000 tons of legacy phosphorus sit at the bottom of Lake Okeechobee feeding blue-green algae blooms.</a:t>
            </a:r>
          </a:p>
        </p:txBody>
      </p:sp>
      <p:pic>
        <p:nvPicPr>
          <p:cNvPr id="31" name="Audio 30">
            <a:hlinkClick r:id="" action="ppaction://media"/>
            <a:extLst>
              <a:ext uri="{FF2B5EF4-FFF2-40B4-BE49-F238E27FC236}">
                <a16:creationId xmlns:a16="http://schemas.microsoft.com/office/drawing/2014/main" id="{BE10BBF5-B424-6757-61DC-EE34CB42E85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pic>
        <p:nvPicPr>
          <p:cNvPr id="43" name="Picture 42" descr="A picture containing person, person, outdoor&#10;&#10;Description automatically generated">
            <a:extLst>
              <a:ext uri="{FF2B5EF4-FFF2-40B4-BE49-F238E27FC236}">
                <a16:creationId xmlns:a16="http://schemas.microsoft.com/office/drawing/2014/main" id="{D11B3B87-928C-CE7D-7716-ECA97C9734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208" y="2855440"/>
            <a:ext cx="3081585" cy="3081585"/>
          </a:xfrm>
          <a:prstGeom prst="rect">
            <a:avLst/>
          </a:prstGeom>
        </p:spPr>
      </p:pic>
      <p:pic>
        <p:nvPicPr>
          <p:cNvPr id="47" name="Picture 46" descr="A picture containing text, grass, outdoor, sky&#10;&#10;Description automatically generated">
            <a:extLst>
              <a:ext uri="{FF2B5EF4-FFF2-40B4-BE49-F238E27FC236}">
                <a16:creationId xmlns:a16="http://schemas.microsoft.com/office/drawing/2014/main" id="{3D3FB886-7345-44F0-EACF-BA64484EAF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5566" y="2773055"/>
            <a:ext cx="3525192" cy="3525192"/>
          </a:xfrm>
          <a:prstGeom prst="rect">
            <a:avLst/>
          </a:prstGeom>
        </p:spPr>
      </p:pic>
      <p:pic>
        <p:nvPicPr>
          <p:cNvPr id="49" name="Picture 48" descr="A person holding a sign&#10;&#10;Description automatically generated with medium confidence">
            <a:extLst>
              <a:ext uri="{FF2B5EF4-FFF2-40B4-BE49-F238E27FC236}">
                <a16:creationId xmlns:a16="http://schemas.microsoft.com/office/drawing/2014/main" id="{076ABCE9-00DC-5E2D-C72B-25899345EF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8526" y="574150"/>
            <a:ext cx="5901695" cy="590169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1" name="Picture 50" descr="A picture containing text, green, vegetable&#10;&#10;Description automatically generated">
            <a:extLst>
              <a:ext uri="{FF2B5EF4-FFF2-40B4-BE49-F238E27FC236}">
                <a16:creationId xmlns:a16="http://schemas.microsoft.com/office/drawing/2014/main" id="{5DF7958E-21A2-123F-03D3-0DE9FBB812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033" y="2923178"/>
            <a:ext cx="4522721" cy="301384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ustDataLst>
      <p:tags r:id="rId1"/>
    </p:custDataLst>
    <p:extLst>
      <p:ext uri="{BB962C8B-B14F-4D97-AF65-F5344CB8AC3E}">
        <p14:creationId xmlns:p14="http://schemas.microsoft.com/office/powerpoint/2010/main" val="2408059846"/>
      </p:ext>
    </p:extLst>
  </p:cSld>
  <p:clrMapOvr>
    <a:masterClrMapping/>
  </p:clrMapOvr>
  <mc:AlternateContent xmlns:mc="http://schemas.openxmlformats.org/markup-compatibility/2006">
    <mc:Choice xmlns:p14="http://schemas.microsoft.com/office/powerpoint/2010/main" Requires="p14">
      <p:transition spd="med" p14:dur="700" advTm="28988">
        <p:fade/>
      </p:transition>
    </mc:Choice>
    <mc:Fallback>
      <p:transition spd="med" advTm="28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9" name="Google Shape;139;p5"/>
          <p:cNvPicPr preferRelativeResize="0"/>
          <p:nvPr/>
        </p:nvPicPr>
        <p:blipFill rotWithShape="1">
          <a:blip r:embed="rId6">
            <a:alphaModFix/>
          </a:blip>
          <a:srcRect t="6159" r="9090" b="21926"/>
          <a:stretch/>
        </p:blipFill>
        <p:spPr>
          <a:xfrm>
            <a:off x="3522468" y="10"/>
            <a:ext cx="8669532" cy="6857990"/>
          </a:xfrm>
          <a:prstGeom prst="rect">
            <a:avLst/>
          </a:prstGeom>
          <a:solidFill>
            <a:srgbClr val="ECECEC"/>
          </a:solidFill>
          <a:ln>
            <a:noFill/>
          </a:ln>
        </p:spPr>
      </p:pic>
      <p:sp>
        <p:nvSpPr>
          <p:cNvPr id="140" name="Google Shape;140;p5"/>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5"/>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2" name="Google Shape;142;p5"/>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3" name="Google Shape;143;p5"/>
          <p:cNvSpPr txBox="1"/>
          <p:nvPr/>
        </p:nvSpPr>
        <p:spPr>
          <a:xfrm>
            <a:off x="424815" y="3632160"/>
            <a:ext cx="6519563" cy="3421489"/>
          </a:xfrm>
          <a:prstGeom prst="rect">
            <a:avLst/>
          </a:prstGeom>
          <a:noFill/>
          <a:ln>
            <a:noFill/>
          </a:ln>
        </p:spPr>
        <p:txBody>
          <a:bodyPr spcFirstLastPara="1" wrap="square" lIns="91425" tIns="45700" rIns="91425" bIns="45700" anchor="t" anchorCtr="0">
            <a:normAutofit/>
          </a:bodyPr>
          <a:lstStyle/>
          <a:p>
            <a:pPr lvl="0">
              <a:lnSpc>
                <a:spcPct val="90000"/>
              </a:lnSpc>
            </a:pPr>
            <a:r>
              <a:rPr lang="en-US" sz="2400" dirty="0">
                <a:solidFill>
                  <a:schemeClr val="accent6">
                    <a:lumMod val="60000"/>
                    <a:lumOff val="40000"/>
                  </a:schemeClr>
                </a:solidFill>
              </a:rPr>
              <a:t>During the past fifty years, the state has issued 23,000 National Pollutant Discharge Elimination Permits (10% of nation’s total) to allow industry and agriculture to discharge pollution into the surface waters of the state.</a:t>
            </a:r>
            <a:r>
              <a:rPr lang="en-US" sz="2400" i="1" dirty="0">
                <a:solidFill>
                  <a:schemeClr val="accent6">
                    <a:lumMod val="60000"/>
                    <a:lumOff val="40000"/>
                  </a:schemeClr>
                </a:solidFill>
              </a:rPr>
              <a:t> </a:t>
            </a:r>
            <a:r>
              <a:rPr lang="en-US" sz="1050" i="1" dirty="0">
                <a:solidFill>
                  <a:schemeClr val="accent6">
                    <a:lumMod val="60000"/>
                    <a:lumOff val="40000"/>
                  </a:schemeClr>
                </a:solidFill>
              </a:rPr>
              <a:t>A Toxic Inconvenience</a:t>
            </a:r>
            <a:r>
              <a:rPr lang="en-US" sz="1050" dirty="0">
                <a:solidFill>
                  <a:schemeClr val="accent6">
                    <a:lumMod val="60000"/>
                    <a:lumOff val="40000"/>
                  </a:schemeClr>
                </a:solidFill>
              </a:rPr>
              <a:t>. Nicholas Penniman</a:t>
            </a:r>
          </a:p>
        </p:txBody>
      </p:sp>
      <p:sp>
        <p:nvSpPr>
          <p:cNvPr id="144" name="Google Shape;144;p5"/>
          <p:cNvSpPr txBox="1"/>
          <p:nvPr/>
        </p:nvSpPr>
        <p:spPr>
          <a:xfrm>
            <a:off x="291193" y="1307985"/>
            <a:ext cx="6104428" cy="34159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800" dirty="0">
                <a:solidFill>
                  <a:schemeClr val="lt1"/>
                </a:solidFill>
                <a:latin typeface="Calibri"/>
                <a:ea typeface="Calibri"/>
                <a:cs typeface="Calibri"/>
                <a:sym typeface="Calibri"/>
              </a:rPr>
              <a:t> </a:t>
            </a:r>
            <a:endParaRPr dirty="0"/>
          </a:p>
        </p:txBody>
      </p:sp>
      <p:sp>
        <p:nvSpPr>
          <p:cNvPr id="145" name="Google Shape;145;p5"/>
          <p:cNvSpPr txBox="1"/>
          <p:nvPr/>
        </p:nvSpPr>
        <p:spPr>
          <a:xfrm>
            <a:off x="6623916" y="6395827"/>
            <a:ext cx="147505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John Moran</a:t>
            </a:r>
            <a:endParaRPr/>
          </a:p>
        </p:txBody>
      </p:sp>
      <p:pic>
        <p:nvPicPr>
          <p:cNvPr id="10" name="Audio 9">
            <a:hlinkClick r:id="" action="ppaction://media"/>
            <a:extLst>
              <a:ext uri="{FF2B5EF4-FFF2-40B4-BE49-F238E27FC236}">
                <a16:creationId xmlns:a16="http://schemas.microsoft.com/office/drawing/2014/main" id="{0693ED32-89AE-CFF1-AB48-6239E6D9BF6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14661">
        <p:fade/>
      </p:transition>
    </mc:Choice>
    <mc:Fallback>
      <p:transition spd="med" advTm="146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0DF7AC32-B049-1395-565D-A171E11A5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064" y="515585"/>
            <a:ext cx="7222177" cy="5416633"/>
          </a:xfrm>
          <a:prstGeom prst="rect">
            <a:avLst/>
          </a:prstGeom>
        </p:spPr>
      </p:pic>
      <p:sp>
        <p:nvSpPr>
          <p:cNvPr id="5" name="TextBox 4">
            <a:extLst>
              <a:ext uri="{FF2B5EF4-FFF2-40B4-BE49-F238E27FC236}">
                <a16:creationId xmlns:a16="http://schemas.microsoft.com/office/drawing/2014/main" id="{ED94FA5C-36DE-F85E-0A74-4A53A373C51E}"/>
              </a:ext>
            </a:extLst>
          </p:cNvPr>
          <p:cNvSpPr txBox="1"/>
          <p:nvPr/>
        </p:nvSpPr>
        <p:spPr>
          <a:xfrm>
            <a:off x="2434440" y="6157749"/>
            <a:ext cx="8632371" cy="369332"/>
          </a:xfrm>
          <a:prstGeom prst="rect">
            <a:avLst/>
          </a:prstGeom>
          <a:noFill/>
        </p:spPr>
        <p:txBody>
          <a:bodyPr wrap="square">
            <a:spAutoFit/>
          </a:bodyPr>
          <a:lstStyle/>
          <a:p>
            <a:r>
              <a:rPr lang="en-US" dirty="0">
                <a:solidFill>
                  <a:schemeClr val="accent1">
                    <a:lumMod val="40000"/>
                    <a:lumOff val="60000"/>
                  </a:schemeClr>
                </a:solidFill>
                <a:effectLst/>
                <a:latin typeface="Times New Roman" panose="02020603050405020304" pitchFamily="18" charset="0"/>
              </a:rPr>
              <a:t>The IRL Council and Indian River Lagoon National Estuary Program / 2020</a:t>
            </a:r>
            <a:endParaRPr lang="en-US" dirty="0">
              <a:solidFill>
                <a:schemeClr val="accent1">
                  <a:lumMod val="40000"/>
                  <a:lumOff val="60000"/>
                </a:schemeClr>
              </a:solidFill>
            </a:endParaRPr>
          </a:p>
        </p:txBody>
      </p:sp>
      <p:pic>
        <p:nvPicPr>
          <p:cNvPr id="17" name="Audio 16">
            <a:hlinkClick r:id="" action="ppaction://media"/>
            <a:extLst>
              <a:ext uri="{FF2B5EF4-FFF2-40B4-BE49-F238E27FC236}">
                <a16:creationId xmlns:a16="http://schemas.microsoft.com/office/drawing/2014/main" id="{F023DB7D-C489-9478-E011-BA346C82D71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pic>
        <p:nvPicPr>
          <p:cNvPr id="2" name="46881535-0F78-4A9B-A8BB-CB2270A710F3">
            <a:extLst>
              <a:ext uri="{FF2B5EF4-FFF2-40B4-BE49-F238E27FC236}">
                <a16:creationId xmlns:a16="http://schemas.microsoft.com/office/drawing/2014/main" id="{817CE10B-DDD5-A8FB-0749-0A54A041AD85}"/>
              </a:ext>
            </a:extLst>
          </p:cNvPr>
          <p:cNvPicPr>
            <a:picLocks/>
          </p:cNvPicPr>
          <p:nvPr/>
        </p:nvPicPr>
        <p:blipFill rotWithShape="1">
          <a:blip r:embed="rId8" r:link="rId9">
            <a:extLst>
              <a:ext uri="{28A0092B-C50C-407E-A947-70E740481C1C}">
                <a14:useLocalDpi xmlns:a14="http://schemas.microsoft.com/office/drawing/2010/main" val="0"/>
              </a:ext>
            </a:extLst>
          </a:blip>
          <a:srcRect/>
          <a:stretch>
            <a:fillRect/>
          </a:stretch>
        </p:blipFill>
        <p:spPr bwMode="auto">
          <a:xfrm>
            <a:off x="1381874" y="1654140"/>
            <a:ext cx="9684937" cy="3205537"/>
          </a:xfrm>
          <a:prstGeom prst="rect">
            <a:avLst/>
          </a:prstGeom>
          <a:noFill/>
          <a:ln>
            <a:solidFill>
              <a:schemeClr val="bg1"/>
            </a:solidFill>
          </a:ln>
        </p:spPr>
      </p:pic>
    </p:spTree>
    <p:custDataLst>
      <p:tags r:id="rId1"/>
    </p:custDataLst>
    <p:extLst>
      <p:ext uri="{BB962C8B-B14F-4D97-AF65-F5344CB8AC3E}">
        <p14:creationId xmlns:p14="http://schemas.microsoft.com/office/powerpoint/2010/main" val="2845719289"/>
      </p:ext>
    </p:extLst>
  </p:cSld>
  <p:clrMapOvr>
    <a:masterClrMapping/>
  </p:clrMapOvr>
  <mc:AlternateContent xmlns:mc="http://schemas.openxmlformats.org/markup-compatibility/2006">
    <mc:Choice xmlns:p14="http://schemas.microsoft.com/office/powerpoint/2010/main" Requires="p14">
      <p:transition spd="med" p14:dur="700" advTm="16751">
        <p:fade/>
      </p:transition>
    </mc:Choice>
    <mc:Fallback>
      <p:transition spd="med" advTm="16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94FA5C-36DE-F85E-0A74-4A53A373C51E}"/>
              </a:ext>
            </a:extLst>
          </p:cNvPr>
          <p:cNvSpPr txBox="1"/>
          <p:nvPr/>
        </p:nvSpPr>
        <p:spPr>
          <a:xfrm>
            <a:off x="7839199" y="6074227"/>
            <a:ext cx="4058393" cy="246221"/>
          </a:xfrm>
          <a:prstGeom prst="rect">
            <a:avLst/>
          </a:prstGeom>
          <a:noFill/>
        </p:spPr>
        <p:txBody>
          <a:bodyPr wrap="square">
            <a:spAutoFit/>
          </a:bodyPr>
          <a:lstStyle/>
          <a:p>
            <a:r>
              <a:rPr lang="en-US" sz="1000" dirty="0">
                <a:solidFill>
                  <a:schemeClr val="accent1">
                    <a:lumMod val="40000"/>
                    <a:lumOff val="60000"/>
                  </a:schemeClr>
                </a:solidFill>
              </a:rPr>
              <a:t>Red tide s shown at a Florida beach in this file photo. Credit: </a:t>
            </a:r>
            <a:r>
              <a:rPr lang="en-US" sz="1000" dirty="0" err="1">
                <a:solidFill>
                  <a:schemeClr val="accent1">
                    <a:lumMod val="40000"/>
                    <a:lumOff val="60000"/>
                  </a:schemeClr>
                </a:solidFill>
              </a:rPr>
              <a:t>GettyImages</a:t>
            </a:r>
            <a:endParaRPr lang="en-US" sz="1000" dirty="0">
              <a:solidFill>
                <a:schemeClr val="accent1">
                  <a:lumMod val="40000"/>
                  <a:lumOff val="60000"/>
                </a:schemeClr>
              </a:solidFill>
            </a:endParaRPr>
          </a:p>
        </p:txBody>
      </p:sp>
      <p:pic>
        <p:nvPicPr>
          <p:cNvPr id="6" name="Picture 5" descr="Waves crashing on a beach&#10;&#10;Description automatically generated with medium confidence">
            <a:extLst>
              <a:ext uri="{FF2B5EF4-FFF2-40B4-BE49-F238E27FC236}">
                <a16:creationId xmlns:a16="http://schemas.microsoft.com/office/drawing/2014/main" id="{234C10B6-3100-DB08-4CF4-A603344EAE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1062" y="997336"/>
            <a:ext cx="7120741" cy="4747160"/>
          </a:xfrm>
          <a:prstGeom prst="rect">
            <a:avLst/>
          </a:prstGeom>
          <a:ln w="19050">
            <a:solidFill>
              <a:schemeClr val="bg1"/>
            </a:solidFill>
          </a:ln>
        </p:spPr>
      </p:pic>
      <p:sp>
        <p:nvSpPr>
          <p:cNvPr id="7" name="TextBox 6">
            <a:extLst>
              <a:ext uri="{FF2B5EF4-FFF2-40B4-BE49-F238E27FC236}">
                <a16:creationId xmlns:a16="http://schemas.microsoft.com/office/drawing/2014/main" id="{FA3FEA52-F99E-FA14-08B4-28D3BAD4B03F}"/>
              </a:ext>
            </a:extLst>
          </p:cNvPr>
          <p:cNvSpPr txBox="1"/>
          <p:nvPr/>
        </p:nvSpPr>
        <p:spPr>
          <a:xfrm>
            <a:off x="600197" y="1874728"/>
            <a:ext cx="3271159" cy="3385542"/>
          </a:xfrm>
          <a:prstGeom prst="rect">
            <a:avLst/>
          </a:prstGeom>
          <a:noFill/>
        </p:spPr>
        <p:txBody>
          <a:bodyPr wrap="square" rtlCol="0">
            <a:spAutoFit/>
          </a:bodyPr>
          <a:lstStyle/>
          <a:p>
            <a:r>
              <a:rPr lang="en-US" sz="2800" dirty="0">
                <a:solidFill>
                  <a:schemeClr val="accent2">
                    <a:lumMod val="60000"/>
                    <a:lumOff val="40000"/>
                  </a:schemeClr>
                </a:solidFill>
              </a:rPr>
              <a:t>Whereas from 1878 to 1994 there were 64 months of red tide, during the past 27 years, there have been over 200 months of red tide.</a:t>
            </a:r>
          </a:p>
          <a:p>
            <a:r>
              <a:rPr lang="en-US" dirty="0">
                <a:solidFill>
                  <a:schemeClr val="accent2">
                    <a:lumMod val="60000"/>
                    <a:lumOff val="40000"/>
                  </a:schemeClr>
                </a:solidFill>
              </a:rPr>
              <a:t>(A Toxic Inconvenience)</a:t>
            </a:r>
          </a:p>
        </p:txBody>
      </p:sp>
      <p:pic>
        <p:nvPicPr>
          <p:cNvPr id="21" name="Audio 20">
            <a:hlinkClick r:id="" action="ppaction://media"/>
            <a:extLst>
              <a:ext uri="{FF2B5EF4-FFF2-40B4-BE49-F238E27FC236}">
                <a16:creationId xmlns:a16="http://schemas.microsoft.com/office/drawing/2014/main" id="{AFFB04E1-027D-C88C-73BF-42EB36B0FA2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pic>
        <p:nvPicPr>
          <p:cNvPr id="39" name="Picture 38" descr="A picture containing outdoor, tree, plant&#10;&#10;Description automatically generated">
            <a:extLst>
              <a:ext uri="{FF2B5EF4-FFF2-40B4-BE49-F238E27FC236}">
                <a16:creationId xmlns:a16="http://schemas.microsoft.com/office/drawing/2014/main" id="{66124CA5-3DBE-70AE-E112-D3953CBC93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6603" y="867696"/>
            <a:ext cx="7315200" cy="4876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635934199"/>
      </p:ext>
    </p:extLst>
  </p:cSld>
  <p:clrMapOvr>
    <a:masterClrMapping/>
  </p:clrMapOvr>
  <mc:AlternateContent xmlns:mc="http://schemas.openxmlformats.org/markup-compatibility/2006">
    <mc:Choice xmlns:p14="http://schemas.microsoft.com/office/powerpoint/2010/main" Requires="p14">
      <p:transition spd="med" p14:dur="700" advTm="54414">
        <p:fade/>
      </p:transition>
    </mc:Choice>
    <mc:Fallback>
      <p:transition spd="med" advTm="54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7|5.8"/>
</p:tagLst>
</file>

<file path=ppt/tags/tag10.xml><?xml version="1.0" encoding="utf-8"?>
<p:tagLst xmlns:a="http://schemas.openxmlformats.org/drawingml/2006/main" xmlns:r="http://schemas.openxmlformats.org/officeDocument/2006/relationships" xmlns:p="http://schemas.openxmlformats.org/presentationml/2006/main">
  <p:tag name="TIMING" val="|1.8|2.9"/>
</p:tagLst>
</file>

<file path=ppt/tags/tag11.xml><?xml version="1.0" encoding="utf-8"?>
<p:tagLst xmlns:a="http://schemas.openxmlformats.org/drawingml/2006/main" xmlns:r="http://schemas.openxmlformats.org/officeDocument/2006/relationships" xmlns:p="http://schemas.openxmlformats.org/presentationml/2006/main">
  <p:tag name="TIMING" val="|2"/>
</p:tagLst>
</file>

<file path=ppt/tags/tag12.xml><?xml version="1.0" encoding="utf-8"?>
<p:tagLst xmlns:a="http://schemas.openxmlformats.org/drawingml/2006/main" xmlns:r="http://schemas.openxmlformats.org/officeDocument/2006/relationships" xmlns:p="http://schemas.openxmlformats.org/presentationml/2006/main">
  <p:tag name="TIMING" val="|2.1"/>
</p:tagLst>
</file>

<file path=ppt/tags/tag13.xml><?xml version="1.0" encoding="utf-8"?>
<p:tagLst xmlns:a="http://schemas.openxmlformats.org/drawingml/2006/main" xmlns:r="http://schemas.openxmlformats.org/officeDocument/2006/relationships" xmlns:p="http://schemas.openxmlformats.org/presentationml/2006/main">
  <p:tag name="TIMING" val="|1.6|46.3"/>
</p:tagLst>
</file>

<file path=ppt/tags/tag14.xml><?xml version="1.0" encoding="utf-8"?>
<p:tagLst xmlns:a="http://schemas.openxmlformats.org/drawingml/2006/main" xmlns:r="http://schemas.openxmlformats.org/officeDocument/2006/relationships" xmlns:p="http://schemas.openxmlformats.org/presentationml/2006/main">
  <p:tag name="TIMING" val="|25.9"/>
</p:tagLst>
</file>

<file path=ppt/tags/tag15.xml><?xml version="1.0" encoding="utf-8"?>
<p:tagLst xmlns:a="http://schemas.openxmlformats.org/drawingml/2006/main" xmlns:r="http://schemas.openxmlformats.org/officeDocument/2006/relationships" xmlns:p="http://schemas.openxmlformats.org/presentationml/2006/main">
  <p:tag name="TIMING" val="|23.7"/>
</p:tagLst>
</file>

<file path=ppt/tags/tag16.xml><?xml version="1.0" encoding="utf-8"?>
<p:tagLst xmlns:a="http://schemas.openxmlformats.org/drawingml/2006/main" xmlns:r="http://schemas.openxmlformats.org/officeDocument/2006/relationships" xmlns:p="http://schemas.openxmlformats.org/presentationml/2006/main">
  <p:tag name="TIMING" val="|21.4"/>
</p:tagLst>
</file>

<file path=ppt/tags/tag17.xml><?xml version="1.0" encoding="utf-8"?>
<p:tagLst xmlns:a="http://schemas.openxmlformats.org/drawingml/2006/main" xmlns:r="http://schemas.openxmlformats.org/officeDocument/2006/relationships" xmlns:p="http://schemas.openxmlformats.org/presentationml/2006/main">
  <p:tag name="TIMING" val="|3.1"/>
</p:tagLst>
</file>

<file path=ppt/tags/tag18.xml><?xml version="1.0" encoding="utf-8"?>
<p:tagLst xmlns:a="http://schemas.openxmlformats.org/drawingml/2006/main" xmlns:r="http://schemas.openxmlformats.org/officeDocument/2006/relationships" xmlns:p="http://schemas.openxmlformats.org/presentationml/2006/main">
  <p:tag name="TIMING" val="|17.8|53.1"/>
</p:tagLst>
</file>

<file path=ppt/tags/tag19.xml><?xml version="1.0" encoding="utf-8"?>
<p:tagLst xmlns:a="http://schemas.openxmlformats.org/drawingml/2006/main" xmlns:r="http://schemas.openxmlformats.org/officeDocument/2006/relationships" xmlns:p="http://schemas.openxmlformats.org/presentationml/2006/main">
  <p:tag name="TIMING" val="|5.2"/>
</p:tagLst>
</file>

<file path=ppt/tags/tag2.xml><?xml version="1.0" encoding="utf-8"?>
<p:tagLst xmlns:a="http://schemas.openxmlformats.org/drawingml/2006/main" xmlns:r="http://schemas.openxmlformats.org/officeDocument/2006/relationships" xmlns:p="http://schemas.openxmlformats.org/presentationml/2006/main">
  <p:tag name="TIMING" val="|10.5|8.1"/>
</p:tagLst>
</file>

<file path=ppt/tags/tag20.xml><?xml version="1.0" encoding="utf-8"?>
<p:tagLst xmlns:a="http://schemas.openxmlformats.org/drawingml/2006/main" xmlns:r="http://schemas.openxmlformats.org/officeDocument/2006/relationships" xmlns:p="http://schemas.openxmlformats.org/presentationml/2006/main">
  <p:tag name="TIMING" val="|3.3"/>
</p:tagLst>
</file>

<file path=ppt/tags/tag21.xml><?xml version="1.0" encoding="utf-8"?>
<p:tagLst xmlns:a="http://schemas.openxmlformats.org/drawingml/2006/main" xmlns:r="http://schemas.openxmlformats.org/officeDocument/2006/relationships" xmlns:p="http://schemas.openxmlformats.org/presentationml/2006/main">
  <p:tag name="TIMING" val="|23.8"/>
</p:tagLst>
</file>

<file path=ppt/tags/tag22.xml><?xml version="1.0" encoding="utf-8"?>
<p:tagLst xmlns:a="http://schemas.openxmlformats.org/drawingml/2006/main" xmlns:r="http://schemas.openxmlformats.org/officeDocument/2006/relationships" xmlns:p="http://schemas.openxmlformats.org/presentationml/2006/main">
  <p:tag name="TIMING" val="|42.5"/>
</p:tagLst>
</file>

<file path=ppt/tags/tag23.xml><?xml version="1.0" encoding="utf-8"?>
<p:tagLst xmlns:a="http://schemas.openxmlformats.org/drawingml/2006/main" xmlns:r="http://schemas.openxmlformats.org/officeDocument/2006/relationships" xmlns:p="http://schemas.openxmlformats.org/presentationml/2006/main">
  <p:tag name="TIMING" val="|11.1"/>
</p:tagLst>
</file>

<file path=ppt/tags/tag24.xml><?xml version="1.0" encoding="utf-8"?>
<p:tagLst xmlns:a="http://schemas.openxmlformats.org/drawingml/2006/main" xmlns:r="http://schemas.openxmlformats.org/officeDocument/2006/relationships" xmlns:p="http://schemas.openxmlformats.org/presentationml/2006/main">
  <p:tag name="TIMING" val="|1.2"/>
</p:tagLst>
</file>

<file path=ppt/tags/tag25.xml><?xml version="1.0" encoding="utf-8"?>
<p:tagLst xmlns:a="http://schemas.openxmlformats.org/drawingml/2006/main" xmlns:r="http://schemas.openxmlformats.org/officeDocument/2006/relationships" xmlns:p="http://schemas.openxmlformats.org/presentationml/2006/main">
  <p:tag name="TIMING" val="|24"/>
</p:tagLst>
</file>

<file path=ppt/tags/tag26.xml><?xml version="1.0" encoding="utf-8"?>
<p:tagLst xmlns:a="http://schemas.openxmlformats.org/drawingml/2006/main" xmlns:r="http://schemas.openxmlformats.org/officeDocument/2006/relationships" xmlns:p="http://schemas.openxmlformats.org/presentationml/2006/main">
  <p:tag name="TIMING" val="|16.4"/>
</p:tagLst>
</file>

<file path=ppt/tags/tag3.xml><?xml version="1.0" encoding="utf-8"?>
<p:tagLst xmlns:a="http://schemas.openxmlformats.org/drawingml/2006/main" xmlns:r="http://schemas.openxmlformats.org/officeDocument/2006/relationships" xmlns:p="http://schemas.openxmlformats.org/presentationml/2006/main">
  <p:tag name="TIMING" val="|3.7"/>
</p:tagLst>
</file>

<file path=ppt/tags/tag4.xml><?xml version="1.0" encoding="utf-8"?>
<p:tagLst xmlns:a="http://schemas.openxmlformats.org/drawingml/2006/main" xmlns:r="http://schemas.openxmlformats.org/officeDocument/2006/relationships" xmlns:p="http://schemas.openxmlformats.org/presentationml/2006/main">
  <p:tag name="TIMING" val="|2.3|10.1"/>
</p:tagLst>
</file>

<file path=ppt/tags/tag5.xml><?xml version="1.0" encoding="utf-8"?>
<p:tagLst xmlns:a="http://schemas.openxmlformats.org/drawingml/2006/main" xmlns:r="http://schemas.openxmlformats.org/officeDocument/2006/relationships" xmlns:p="http://schemas.openxmlformats.org/presentationml/2006/main">
  <p:tag name="TIMING" val="|6.2|4.5|9.5|4.6"/>
</p:tagLst>
</file>

<file path=ppt/tags/tag6.xml><?xml version="1.0" encoding="utf-8"?>
<p:tagLst xmlns:a="http://schemas.openxmlformats.org/drawingml/2006/main" xmlns:r="http://schemas.openxmlformats.org/officeDocument/2006/relationships" xmlns:p="http://schemas.openxmlformats.org/presentationml/2006/main">
  <p:tag name="TIMING" val="|0.7|0.6"/>
</p:tagLst>
</file>

<file path=ppt/tags/tag7.xml><?xml version="1.0" encoding="utf-8"?>
<p:tagLst xmlns:a="http://schemas.openxmlformats.org/drawingml/2006/main" xmlns:r="http://schemas.openxmlformats.org/officeDocument/2006/relationships" xmlns:p="http://schemas.openxmlformats.org/presentationml/2006/main">
  <p:tag name="TIMING" val="|5.1"/>
</p:tagLst>
</file>

<file path=ppt/tags/tag8.xml><?xml version="1.0" encoding="utf-8"?>
<p:tagLst xmlns:a="http://schemas.openxmlformats.org/drawingml/2006/main" xmlns:r="http://schemas.openxmlformats.org/officeDocument/2006/relationships" xmlns:p="http://schemas.openxmlformats.org/presentationml/2006/main">
  <p:tag name="TIMING" val="|23.8"/>
</p:tagLst>
</file>

<file path=ppt/tags/tag9.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64153</TotalTime>
  <Words>1721</Words>
  <Application>Microsoft Office PowerPoint</Application>
  <PresentationFormat>Widescreen</PresentationFormat>
  <Paragraphs>214</Paragraphs>
  <Slides>42</Slides>
  <Notes>36</Notes>
  <HiddenSlides>0</HiddenSlides>
  <MMClips>42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Georgia</vt:lpstr>
      <vt:lpstr>Times New Roman</vt:lpstr>
      <vt:lpstr>Office Theme</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Orange County Right to Clean Water Charter Amendment  approved by 89% of voters  </vt:lpstr>
      <vt:lpstr>One citizen sued a developer and the  FDEP to stop the destruction of wetlands in Orange County.  </vt:lpstr>
      <vt:lpstr>  State Preemption of local authority regarding nature.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writers</vt:lpstr>
      <vt:lpstr>and social media mavens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Right to Clean Water</dc:title>
  <dc:creator>Joseph Bonasia</dc:creator>
  <cp:lastModifiedBy>Joseph Bonasia</cp:lastModifiedBy>
  <cp:revision>184</cp:revision>
  <dcterms:created xsi:type="dcterms:W3CDTF">2021-06-11T17:23:08Z</dcterms:created>
  <dcterms:modified xsi:type="dcterms:W3CDTF">2023-03-10T15:20:35Z</dcterms:modified>
</cp:coreProperties>
</file>